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66" r:id="rId3"/>
    <p:sldMasterId id="2147484016" r:id="rId4"/>
    <p:sldMasterId id="2147484029" r:id="rId5"/>
  </p:sldMasterIdLst>
  <p:notesMasterIdLst>
    <p:notesMasterId r:id="rId182"/>
  </p:notesMasterIdLst>
  <p:sldIdLst>
    <p:sldId id="1884" r:id="rId6"/>
    <p:sldId id="2129" r:id="rId7"/>
    <p:sldId id="2400" r:id="rId8"/>
    <p:sldId id="2403" r:id="rId9"/>
    <p:sldId id="2196" r:id="rId10"/>
    <p:sldId id="2494" r:id="rId11"/>
    <p:sldId id="2276" r:id="rId12"/>
    <p:sldId id="2395" r:id="rId13"/>
    <p:sldId id="2406" r:id="rId14"/>
    <p:sldId id="2456" r:id="rId15"/>
    <p:sldId id="2407" r:id="rId16"/>
    <p:sldId id="2408" r:id="rId17"/>
    <p:sldId id="2356" r:id="rId18"/>
    <p:sldId id="2355" r:id="rId19"/>
    <p:sldId id="2454" r:id="rId20"/>
    <p:sldId id="2469" r:id="rId21"/>
    <p:sldId id="2455" r:id="rId22"/>
    <p:sldId id="2398" r:id="rId23"/>
    <p:sldId id="2470" r:id="rId24"/>
    <p:sldId id="2399" r:id="rId25"/>
    <p:sldId id="1936" r:id="rId26"/>
    <p:sldId id="1944" r:id="rId27"/>
    <p:sldId id="2500" r:id="rId28"/>
    <p:sldId id="2499" r:id="rId29"/>
    <p:sldId id="386" r:id="rId30"/>
    <p:sldId id="1398" r:id="rId31"/>
    <p:sldId id="2200" r:id="rId32"/>
    <p:sldId id="2150" r:id="rId33"/>
    <p:sldId id="1431" r:id="rId34"/>
    <p:sldId id="2471" r:id="rId35"/>
    <p:sldId id="2380" r:id="rId36"/>
    <p:sldId id="2381" r:id="rId37"/>
    <p:sldId id="2382" r:id="rId38"/>
    <p:sldId id="2472" r:id="rId39"/>
    <p:sldId id="2383" r:id="rId40"/>
    <p:sldId id="2473" r:id="rId41"/>
    <p:sldId id="2474" r:id="rId42"/>
    <p:sldId id="2404" r:id="rId43"/>
    <p:sldId id="2493" r:id="rId44"/>
    <p:sldId id="2379" r:id="rId45"/>
    <p:sldId id="2476" r:id="rId46"/>
    <p:sldId id="2478" r:id="rId47"/>
    <p:sldId id="2477" r:id="rId48"/>
    <p:sldId id="2475" r:id="rId49"/>
    <p:sldId id="2384" r:id="rId50"/>
    <p:sldId id="2420" r:id="rId51"/>
    <p:sldId id="2421" r:id="rId52"/>
    <p:sldId id="2430" r:id="rId53"/>
    <p:sldId id="2422" r:id="rId54"/>
    <p:sldId id="2423" r:id="rId55"/>
    <p:sldId id="2424" r:id="rId56"/>
    <p:sldId id="2425" r:id="rId57"/>
    <p:sldId id="2426" r:id="rId58"/>
    <p:sldId id="2428" r:id="rId59"/>
    <p:sldId id="2429" r:id="rId60"/>
    <p:sldId id="2385" r:id="rId61"/>
    <p:sldId id="2479" r:id="rId62"/>
    <p:sldId id="2358" r:id="rId63"/>
    <p:sldId id="2386" r:id="rId64"/>
    <p:sldId id="2315" r:id="rId65"/>
    <p:sldId id="2316" r:id="rId66"/>
    <p:sldId id="2317" r:id="rId67"/>
    <p:sldId id="2318" r:id="rId68"/>
    <p:sldId id="2480" r:id="rId69"/>
    <p:sldId id="2319" r:id="rId70"/>
    <p:sldId id="2409" r:id="rId71"/>
    <p:sldId id="2410" r:id="rId72"/>
    <p:sldId id="2411" r:id="rId73"/>
    <p:sldId id="2320" r:id="rId74"/>
    <p:sldId id="2481" r:id="rId75"/>
    <p:sldId id="2321" r:id="rId76"/>
    <p:sldId id="2322" r:id="rId77"/>
    <p:sldId id="2482" r:id="rId78"/>
    <p:sldId id="2387" r:id="rId79"/>
    <p:sldId id="2388" r:id="rId80"/>
    <p:sldId id="2389" r:id="rId81"/>
    <p:sldId id="2324" r:id="rId82"/>
    <p:sldId id="2325" r:id="rId83"/>
    <p:sldId id="2327" r:id="rId84"/>
    <p:sldId id="2390" r:id="rId85"/>
    <p:sldId id="2483" r:id="rId86"/>
    <p:sldId id="2485" r:id="rId87"/>
    <p:sldId id="2359" r:id="rId88"/>
    <p:sldId id="2486" r:id="rId89"/>
    <p:sldId id="2328" r:id="rId90"/>
    <p:sldId id="2497" r:id="rId91"/>
    <p:sldId id="2329" r:id="rId92"/>
    <p:sldId id="2330" r:id="rId93"/>
    <p:sldId id="2332" r:id="rId94"/>
    <p:sldId id="2333" r:id="rId95"/>
    <p:sldId id="2334" r:id="rId96"/>
    <p:sldId id="2360" r:id="rId97"/>
    <p:sldId id="2361" r:id="rId98"/>
    <p:sldId id="2335" r:id="rId99"/>
    <p:sldId id="2336" r:id="rId100"/>
    <p:sldId id="2457" r:id="rId101"/>
    <p:sldId id="2394" r:id="rId102"/>
    <p:sldId id="2412" r:id="rId103"/>
    <p:sldId id="2413" r:id="rId104"/>
    <p:sldId id="2414" r:id="rId105"/>
    <p:sldId id="2415" r:id="rId106"/>
    <p:sldId id="2416" r:id="rId107"/>
    <p:sldId id="2393" r:id="rId108"/>
    <p:sldId id="2362" r:id="rId109"/>
    <p:sldId id="2458" r:id="rId110"/>
    <p:sldId id="2460" r:id="rId111"/>
    <p:sldId id="2461" r:id="rId112"/>
    <p:sldId id="2459" r:id="rId113"/>
    <p:sldId id="2487" r:id="rId114"/>
    <p:sldId id="2337" r:id="rId115"/>
    <p:sldId id="2363" r:id="rId116"/>
    <p:sldId id="2338" r:id="rId117"/>
    <p:sldId id="2364" r:id="rId118"/>
    <p:sldId id="2339" r:id="rId119"/>
    <p:sldId id="2498" r:id="rId120"/>
    <p:sldId id="2340" r:id="rId121"/>
    <p:sldId id="2341" r:id="rId122"/>
    <p:sldId id="2405" r:id="rId123"/>
    <p:sldId id="2417" r:id="rId124"/>
    <p:sldId id="2343" r:id="rId125"/>
    <p:sldId id="2344" r:id="rId126"/>
    <p:sldId id="2366" r:id="rId127"/>
    <p:sldId id="2367" r:id="rId128"/>
    <p:sldId id="2368" r:id="rId129"/>
    <p:sldId id="2357" r:id="rId130"/>
    <p:sldId id="2462" r:id="rId131"/>
    <p:sldId id="2370" r:id="rId132"/>
    <p:sldId id="2371" r:id="rId133"/>
    <p:sldId id="2345" r:id="rId134"/>
    <p:sldId id="2453" r:id="rId135"/>
    <p:sldId id="2372" r:id="rId136"/>
    <p:sldId id="2347" r:id="rId137"/>
    <p:sldId id="2346" r:id="rId138"/>
    <p:sldId id="2373" r:id="rId139"/>
    <p:sldId id="2374" r:id="rId140"/>
    <p:sldId id="2463" r:id="rId141"/>
    <p:sldId id="2375" r:id="rId142"/>
    <p:sldId id="2376" r:id="rId143"/>
    <p:sldId id="2452" r:id="rId144"/>
    <p:sldId id="2377" r:id="rId145"/>
    <p:sldId id="2348" r:id="rId146"/>
    <p:sldId id="2418" r:id="rId147"/>
    <p:sldId id="2349" r:id="rId148"/>
    <p:sldId id="2488" r:id="rId149"/>
    <p:sldId id="2489" r:id="rId150"/>
    <p:sldId id="2490" r:id="rId151"/>
    <p:sldId id="2491" r:id="rId152"/>
    <p:sldId id="2351" r:id="rId153"/>
    <p:sldId id="2447" r:id="rId154"/>
    <p:sldId id="2450" r:id="rId155"/>
    <p:sldId id="2448" r:id="rId156"/>
    <p:sldId id="2449" r:id="rId157"/>
    <p:sldId id="2378" r:id="rId158"/>
    <p:sldId id="2465" r:id="rId159"/>
    <p:sldId id="2466" r:id="rId160"/>
    <p:sldId id="2468" r:id="rId161"/>
    <p:sldId id="2391" r:id="rId162"/>
    <p:sldId id="2392" r:id="rId163"/>
    <p:sldId id="2431" r:id="rId164"/>
    <p:sldId id="2432" r:id="rId165"/>
    <p:sldId id="2433" r:id="rId166"/>
    <p:sldId id="2434" r:id="rId167"/>
    <p:sldId id="2435" r:id="rId168"/>
    <p:sldId id="2436" r:id="rId169"/>
    <p:sldId id="2437" r:id="rId170"/>
    <p:sldId id="2438" r:id="rId171"/>
    <p:sldId id="2439" r:id="rId172"/>
    <p:sldId id="2440" r:id="rId173"/>
    <p:sldId id="2441" r:id="rId174"/>
    <p:sldId id="2442" r:id="rId175"/>
    <p:sldId id="2443" r:id="rId176"/>
    <p:sldId id="2444" r:id="rId177"/>
    <p:sldId id="2445" r:id="rId178"/>
    <p:sldId id="2446" r:id="rId179"/>
    <p:sldId id="2492" r:id="rId180"/>
    <p:sldId id="1616" r:id="rId18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74" d="100"/>
          <a:sy n="74"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notesMaster" Target="notesMasters/notesMaster1.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theme" Target="theme/theme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47BED-03EE-4A77-ABDA-373158ED82DC}"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fr-FR"/>
        </a:p>
      </dgm:t>
    </dgm:pt>
    <dgm:pt modelId="{B766AC88-FBD2-47BC-B90B-CBC6A2990A34}">
      <dgm:prSet phldrT="[Texte]"/>
      <dgm:spPr/>
      <dgm:t>
        <a:bodyPr/>
        <a:lstStyle/>
        <a:p>
          <a:r>
            <a:rPr lang="fr-FR" dirty="0"/>
            <a:t>Quantités </a:t>
          </a:r>
          <a:r>
            <a:rPr lang="fr-FR" dirty="0" smtClean="0"/>
            <a:t>exportées</a:t>
          </a:r>
        </a:p>
        <a:p>
          <a:r>
            <a:rPr lang="fr-FR" dirty="0" smtClean="0"/>
            <a:t>(seuil OPEP)</a:t>
          </a:r>
          <a:endParaRPr lang="fr-FR" dirty="0"/>
        </a:p>
      </dgm:t>
    </dgm:pt>
    <dgm:pt modelId="{B6070BB9-3731-48B2-9FC6-1A9359B317BE}" type="parTrans" cxnId="{9C668706-7BD1-42BD-9540-CC3873C260DE}">
      <dgm:prSet/>
      <dgm:spPr/>
      <dgm:t>
        <a:bodyPr/>
        <a:lstStyle/>
        <a:p>
          <a:endParaRPr lang="fr-FR"/>
        </a:p>
      </dgm:t>
    </dgm:pt>
    <dgm:pt modelId="{F7D9B795-FE99-4239-A63E-A14005948931}" type="sibTrans" cxnId="{9C668706-7BD1-42BD-9540-CC3873C260DE}">
      <dgm:prSet/>
      <dgm:spPr/>
      <dgm:t>
        <a:bodyPr/>
        <a:lstStyle/>
        <a:p>
          <a:endParaRPr lang="fr-FR"/>
        </a:p>
      </dgm:t>
    </dgm:pt>
    <dgm:pt modelId="{01DD7F10-2729-4DB0-8D74-C9354ED6F9EF}">
      <dgm:prSet phldrT="[Texte]"/>
      <dgm:spPr/>
      <dgm:t>
        <a:bodyPr/>
        <a:lstStyle/>
        <a:p>
          <a:r>
            <a:rPr lang="fr-FR" dirty="0"/>
            <a:t>Prix du </a:t>
          </a:r>
          <a:r>
            <a:rPr lang="fr-FR" dirty="0" smtClean="0"/>
            <a:t>Baril</a:t>
          </a:r>
        </a:p>
        <a:p>
          <a:r>
            <a:rPr lang="fr-FR" dirty="0" smtClean="0"/>
            <a:t>(variable) </a:t>
          </a:r>
          <a:endParaRPr lang="fr-FR" dirty="0"/>
        </a:p>
      </dgm:t>
    </dgm:pt>
    <dgm:pt modelId="{80600685-8EC7-4B95-97B9-76942175E9B2}" type="parTrans" cxnId="{E7A031E9-C371-4D9C-AB7E-D6E11CA91A18}">
      <dgm:prSet/>
      <dgm:spPr/>
      <dgm:t>
        <a:bodyPr/>
        <a:lstStyle/>
        <a:p>
          <a:endParaRPr lang="fr-FR"/>
        </a:p>
      </dgm:t>
    </dgm:pt>
    <dgm:pt modelId="{597D7F0E-28C1-4BA1-9904-A73231EFE4CC}" type="sibTrans" cxnId="{E7A031E9-C371-4D9C-AB7E-D6E11CA91A18}">
      <dgm:prSet/>
      <dgm:spPr/>
      <dgm:t>
        <a:bodyPr/>
        <a:lstStyle/>
        <a:p>
          <a:endParaRPr lang="fr-FR"/>
        </a:p>
      </dgm:t>
    </dgm:pt>
    <dgm:pt modelId="{A0003E6A-67E2-4F60-B310-06061EA6F4F3}">
      <dgm:prSet phldrT="[Texte]"/>
      <dgm:spPr/>
      <dgm:t>
        <a:bodyPr/>
        <a:lstStyle/>
        <a:p>
          <a:r>
            <a:rPr lang="fr-FR" dirty="0"/>
            <a:t>Taux change DA</a:t>
          </a:r>
          <a:r>
            <a:rPr lang="fr-FR" dirty="0" smtClean="0"/>
            <a:t>/$ (hausse)</a:t>
          </a:r>
          <a:endParaRPr lang="fr-FR" dirty="0"/>
        </a:p>
      </dgm:t>
    </dgm:pt>
    <dgm:pt modelId="{238115E3-9091-4ACE-8627-4AFB4CD6959B}" type="parTrans" cxnId="{8643885F-4C4C-42DE-A157-44888ECCBEC6}">
      <dgm:prSet/>
      <dgm:spPr/>
      <dgm:t>
        <a:bodyPr/>
        <a:lstStyle/>
        <a:p>
          <a:endParaRPr lang="fr-FR"/>
        </a:p>
      </dgm:t>
    </dgm:pt>
    <dgm:pt modelId="{347C7BC3-EB2B-4507-B89A-3CB24DE8CA2D}" type="sibTrans" cxnId="{8643885F-4C4C-42DE-A157-44888ECCBEC6}">
      <dgm:prSet/>
      <dgm:spPr/>
      <dgm:t>
        <a:bodyPr/>
        <a:lstStyle/>
        <a:p>
          <a:endParaRPr lang="fr-FR"/>
        </a:p>
      </dgm:t>
    </dgm:pt>
    <dgm:pt modelId="{D65CCDBA-EC6C-459A-B014-50D301CA4360}">
      <dgm:prSet phldrT="[Texte]" custT="1"/>
      <dgm:spPr/>
      <dgm:t>
        <a:bodyPr/>
        <a:lstStyle/>
        <a:p>
          <a:r>
            <a:rPr lang="fr-FR" sz="2800" b="1" dirty="0" smtClean="0"/>
            <a:t>Impact sur la Fiscalité </a:t>
          </a:r>
          <a:r>
            <a:rPr lang="fr-FR" sz="2800" b="1" dirty="0"/>
            <a:t>Pétrolière</a:t>
          </a:r>
        </a:p>
      </dgm:t>
    </dgm:pt>
    <dgm:pt modelId="{E8668EC4-F864-462C-8D23-BA110CAC23B8}" type="parTrans" cxnId="{27B5C96B-DE8F-471E-B424-DE7E00BE8963}">
      <dgm:prSet/>
      <dgm:spPr/>
      <dgm:t>
        <a:bodyPr/>
        <a:lstStyle/>
        <a:p>
          <a:endParaRPr lang="fr-FR"/>
        </a:p>
      </dgm:t>
    </dgm:pt>
    <dgm:pt modelId="{6CDFA83E-7C03-47FF-BB2D-183DBE93CF13}" type="sibTrans" cxnId="{27B5C96B-DE8F-471E-B424-DE7E00BE8963}">
      <dgm:prSet/>
      <dgm:spPr/>
      <dgm:t>
        <a:bodyPr/>
        <a:lstStyle/>
        <a:p>
          <a:endParaRPr lang="fr-FR"/>
        </a:p>
      </dgm:t>
    </dgm:pt>
    <dgm:pt modelId="{D27509E2-BD02-4AC1-B855-584F0229B0D6}" type="pres">
      <dgm:prSet presAssocID="{09347BED-03EE-4A77-ABDA-373158ED82DC}" presName="Name0" presStyleCnt="0">
        <dgm:presLayoutVars>
          <dgm:chMax val="4"/>
          <dgm:resizeHandles val="exact"/>
        </dgm:presLayoutVars>
      </dgm:prSet>
      <dgm:spPr/>
      <dgm:t>
        <a:bodyPr/>
        <a:lstStyle/>
        <a:p>
          <a:endParaRPr lang="fr-FR"/>
        </a:p>
      </dgm:t>
    </dgm:pt>
    <dgm:pt modelId="{43C898A2-5708-440B-B8D2-79D08B5ABB64}" type="pres">
      <dgm:prSet presAssocID="{09347BED-03EE-4A77-ABDA-373158ED82DC}" presName="ellipse" presStyleLbl="trBgShp" presStyleIdx="0" presStyleCnt="1"/>
      <dgm:spPr/>
    </dgm:pt>
    <dgm:pt modelId="{3049FC69-FDB0-4A40-85AD-A728A3C01433}" type="pres">
      <dgm:prSet presAssocID="{09347BED-03EE-4A77-ABDA-373158ED82DC}" presName="arrow1" presStyleLbl="fgShp" presStyleIdx="0" presStyleCnt="1"/>
      <dgm:spPr/>
    </dgm:pt>
    <dgm:pt modelId="{3FDE0648-F576-4BEC-B698-50783E647D4D}" type="pres">
      <dgm:prSet presAssocID="{09347BED-03EE-4A77-ABDA-373158ED82DC}" presName="rectangle" presStyleLbl="revTx" presStyleIdx="0" presStyleCnt="1" custScaleX="135795" custLinFactNeighborX="388" custLinFactNeighborY="22191">
        <dgm:presLayoutVars>
          <dgm:bulletEnabled val="1"/>
        </dgm:presLayoutVars>
      </dgm:prSet>
      <dgm:spPr/>
      <dgm:t>
        <a:bodyPr/>
        <a:lstStyle/>
        <a:p>
          <a:endParaRPr lang="fr-FR"/>
        </a:p>
      </dgm:t>
    </dgm:pt>
    <dgm:pt modelId="{3E262469-E46D-4B4C-80BB-25874A5E7195}" type="pres">
      <dgm:prSet presAssocID="{01DD7F10-2729-4DB0-8D74-C9354ED6F9EF}" presName="item1" presStyleLbl="node1" presStyleIdx="0" presStyleCnt="3">
        <dgm:presLayoutVars>
          <dgm:bulletEnabled val="1"/>
        </dgm:presLayoutVars>
      </dgm:prSet>
      <dgm:spPr/>
      <dgm:t>
        <a:bodyPr/>
        <a:lstStyle/>
        <a:p>
          <a:endParaRPr lang="fr-FR"/>
        </a:p>
      </dgm:t>
    </dgm:pt>
    <dgm:pt modelId="{2BDC9D1F-B375-4D7F-978A-4FAF8C5F94B7}" type="pres">
      <dgm:prSet presAssocID="{A0003E6A-67E2-4F60-B310-06061EA6F4F3}" presName="item2" presStyleLbl="node1" presStyleIdx="1" presStyleCnt="3" custLinFactNeighborX="-10909" custLinFactNeighborY="-5455">
        <dgm:presLayoutVars>
          <dgm:bulletEnabled val="1"/>
        </dgm:presLayoutVars>
      </dgm:prSet>
      <dgm:spPr/>
      <dgm:t>
        <a:bodyPr/>
        <a:lstStyle/>
        <a:p>
          <a:endParaRPr lang="fr-FR"/>
        </a:p>
      </dgm:t>
    </dgm:pt>
    <dgm:pt modelId="{6B97488F-6F15-4726-8E95-7E0330FBFD0E}" type="pres">
      <dgm:prSet presAssocID="{D65CCDBA-EC6C-459A-B014-50D301CA4360}" presName="item3" presStyleLbl="node1" presStyleIdx="2" presStyleCnt="3" custScaleX="129596">
        <dgm:presLayoutVars>
          <dgm:bulletEnabled val="1"/>
        </dgm:presLayoutVars>
      </dgm:prSet>
      <dgm:spPr/>
      <dgm:t>
        <a:bodyPr/>
        <a:lstStyle/>
        <a:p>
          <a:endParaRPr lang="fr-FR"/>
        </a:p>
      </dgm:t>
    </dgm:pt>
    <dgm:pt modelId="{122107EB-F6F4-4E3E-ADBE-0F9F81BF50D8}" type="pres">
      <dgm:prSet presAssocID="{09347BED-03EE-4A77-ABDA-373158ED82DC}" presName="funnel" presStyleLbl="trAlignAcc1" presStyleIdx="0" presStyleCnt="1"/>
      <dgm:spPr/>
    </dgm:pt>
  </dgm:ptLst>
  <dgm:cxnLst>
    <dgm:cxn modelId="{8643885F-4C4C-42DE-A157-44888ECCBEC6}" srcId="{09347BED-03EE-4A77-ABDA-373158ED82DC}" destId="{A0003E6A-67E2-4F60-B310-06061EA6F4F3}" srcOrd="2" destOrd="0" parTransId="{238115E3-9091-4ACE-8627-4AFB4CD6959B}" sibTransId="{347C7BC3-EB2B-4507-B89A-3CB24DE8CA2D}"/>
    <dgm:cxn modelId="{D6B65B5D-2577-40DA-BCF9-A3A13FEE68CC}" type="presOf" srcId="{B766AC88-FBD2-47BC-B90B-CBC6A2990A34}" destId="{6B97488F-6F15-4726-8E95-7E0330FBFD0E}" srcOrd="0" destOrd="0" presId="urn:microsoft.com/office/officeart/2005/8/layout/funnel1"/>
    <dgm:cxn modelId="{42815D2D-7FF1-48DA-BEC5-688CB141FD48}" type="presOf" srcId="{D65CCDBA-EC6C-459A-B014-50D301CA4360}" destId="{3FDE0648-F576-4BEC-B698-50783E647D4D}" srcOrd="0" destOrd="0" presId="urn:microsoft.com/office/officeart/2005/8/layout/funnel1"/>
    <dgm:cxn modelId="{1FDBFB66-19E4-4763-B917-BD627BAEBA16}" type="presOf" srcId="{01DD7F10-2729-4DB0-8D74-C9354ED6F9EF}" destId="{2BDC9D1F-B375-4D7F-978A-4FAF8C5F94B7}" srcOrd="0" destOrd="0" presId="urn:microsoft.com/office/officeart/2005/8/layout/funnel1"/>
    <dgm:cxn modelId="{9C668706-7BD1-42BD-9540-CC3873C260DE}" srcId="{09347BED-03EE-4A77-ABDA-373158ED82DC}" destId="{B766AC88-FBD2-47BC-B90B-CBC6A2990A34}" srcOrd="0" destOrd="0" parTransId="{B6070BB9-3731-48B2-9FC6-1A9359B317BE}" sibTransId="{F7D9B795-FE99-4239-A63E-A14005948931}"/>
    <dgm:cxn modelId="{48909ABB-93FB-46FD-9A25-EF59C67CE5B9}" type="presOf" srcId="{A0003E6A-67E2-4F60-B310-06061EA6F4F3}" destId="{3E262469-E46D-4B4C-80BB-25874A5E7195}" srcOrd="0" destOrd="0" presId="urn:microsoft.com/office/officeart/2005/8/layout/funnel1"/>
    <dgm:cxn modelId="{4A16BA6F-9CBD-4F59-9D2B-38A2DCD237E4}" type="presOf" srcId="{09347BED-03EE-4A77-ABDA-373158ED82DC}" destId="{D27509E2-BD02-4AC1-B855-584F0229B0D6}" srcOrd="0" destOrd="0" presId="urn:microsoft.com/office/officeart/2005/8/layout/funnel1"/>
    <dgm:cxn modelId="{E7A031E9-C371-4D9C-AB7E-D6E11CA91A18}" srcId="{09347BED-03EE-4A77-ABDA-373158ED82DC}" destId="{01DD7F10-2729-4DB0-8D74-C9354ED6F9EF}" srcOrd="1" destOrd="0" parTransId="{80600685-8EC7-4B95-97B9-76942175E9B2}" sibTransId="{597D7F0E-28C1-4BA1-9904-A73231EFE4CC}"/>
    <dgm:cxn modelId="{27B5C96B-DE8F-471E-B424-DE7E00BE8963}" srcId="{09347BED-03EE-4A77-ABDA-373158ED82DC}" destId="{D65CCDBA-EC6C-459A-B014-50D301CA4360}" srcOrd="3" destOrd="0" parTransId="{E8668EC4-F864-462C-8D23-BA110CAC23B8}" sibTransId="{6CDFA83E-7C03-47FF-BB2D-183DBE93CF13}"/>
    <dgm:cxn modelId="{4DBC87E3-F7A0-4429-AF36-F7BA9AB90288}" type="presParOf" srcId="{D27509E2-BD02-4AC1-B855-584F0229B0D6}" destId="{43C898A2-5708-440B-B8D2-79D08B5ABB64}" srcOrd="0" destOrd="0" presId="urn:microsoft.com/office/officeart/2005/8/layout/funnel1"/>
    <dgm:cxn modelId="{AE746E7F-6C90-4EB8-A216-CB5D49FAD0AA}" type="presParOf" srcId="{D27509E2-BD02-4AC1-B855-584F0229B0D6}" destId="{3049FC69-FDB0-4A40-85AD-A728A3C01433}" srcOrd="1" destOrd="0" presId="urn:microsoft.com/office/officeart/2005/8/layout/funnel1"/>
    <dgm:cxn modelId="{2FCDBBAA-82C4-4371-ABD2-F737CC1D01B0}" type="presParOf" srcId="{D27509E2-BD02-4AC1-B855-584F0229B0D6}" destId="{3FDE0648-F576-4BEC-B698-50783E647D4D}" srcOrd="2" destOrd="0" presId="urn:microsoft.com/office/officeart/2005/8/layout/funnel1"/>
    <dgm:cxn modelId="{A18DF1EA-6436-4FDF-AF28-E96AA881222D}" type="presParOf" srcId="{D27509E2-BD02-4AC1-B855-584F0229B0D6}" destId="{3E262469-E46D-4B4C-80BB-25874A5E7195}" srcOrd="3" destOrd="0" presId="urn:microsoft.com/office/officeart/2005/8/layout/funnel1"/>
    <dgm:cxn modelId="{150F7031-17D9-48C9-ADF9-1BED8DE147A9}" type="presParOf" srcId="{D27509E2-BD02-4AC1-B855-584F0229B0D6}" destId="{2BDC9D1F-B375-4D7F-978A-4FAF8C5F94B7}" srcOrd="4" destOrd="0" presId="urn:microsoft.com/office/officeart/2005/8/layout/funnel1"/>
    <dgm:cxn modelId="{CFAD7C86-7525-4B43-8AFF-B0594124B2FD}" type="presParOf" srcId="{D27509E2-BD02-4AC1-B855-584F0229B0D6}" destId="{6B97488F-6F15-4726-8E95-7E0330FBFD0E}" srcOrd="5" destOrd="0" presId="urn:microsoft.com/office/officeart/2005/8/layout/funnel1"/>
    <dgm:cxn modelId="{0A7D60D0-1AEC-487A-9152-2EED8232F7B3}" type="presParOf" srcId="{D27509E2-BD02-4AC1-B855-584F0229B0D6}" destId="{122107EB-F6F4-4E3E-ADBE-0F9F81BF50D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41711-4DDD-4F39-AA62-3E9A42B69F7D}" type="doc">
      <dgm:prSet loTypeId="urn:microsoft.com/office/officeart/2008/layout/RadialCluster" loCatId="cycle" qsTypeId="urn:microsoft.com/office/officeart/2005/8/quickstyle/3d2" qsCatId="3D" csTypeId="urn:microsoft.com/office/officeart/2005/8/colors/colorful1#2" csCatId="colorful" phldr="1"/>
      <dgm:spPr/>
      <dgm:t>
        <a:bodyPr/>
        <a:lstStyle/>
        <a:p>
          <a:endParaRPr lang="fr-FR"/>
        </a:p>
      </dgm:t>
    </dgm:pt>
    <dgm:pt modelId="{273DC59F-6C1D-460B-B654-B9E417A8A5C9}">
      <dgm:prSet phldrT="[Texte]"/>
      <dgm:spPr/>
      <dgm:t>
        <a:bodyPr/>
        <a:lstStyle/>
        <a:p>
          <a:r>
            <a:rPr lang="fr-FR" b="1" dirty="0">
              <a:solidFill>
                <a:srgbClr val="002060"/>
              </a:solidFill>
            </a:rPr>
            <a:t>Triple dépendance aux </a:t>
          </a:r>
          <a:r>
            <a:rPr lang="fr-FR" b="1" dirty="0" smtClean="0">
              <a:solidFill>
                <a:srgbClr val="002060"/>
              </a:solidFill>
            </a:rPr>
            <a:t>hydrocarbures  </a:t>
          </a:r>
          <a:endParaRPr lang="fr-FR" b="1" dirty="0">
            <a:solidFill>
              <a:srgbClr val="002060"/>
            </a:solidFill>
          </a:endParaRPr>
        </a:p>
      </dgm:t>
    </dgm:pt>
    <dgm:pt modelId="{FEBA9A1E-8EFF-44DB-BC4D-B8CA89F03B5C}" type="parTrans" cxnId="{34497FF5-768E-42D3-8826-6555E4278E17}">
      <dgm:prSet/>
      <dgm:spPr/>
      <dgm:t>
        <a:bodyPr/>
        <a:lstStyle/>
        <a:p>
          <a:endParaRPr lang="fr-FR"/>
        </a:p>
      </dgm:t>
    </dgm:pt>
    <dgm:pt modelId="{CB1F1B60-9237-4B14-B5A8-0F77D72A9FE0}" type="sibTrans" cxnId="{34497FF5-768E-42D3-8826-6555E4278E17}">
      <dgm:prSet/>
      <dgm:spPr/>
      <dgm:t>
        <a:bodyPr/>
        <a:lstStyle/>
        <a:p>
          <a:endParaRPr lang="fr-FR"/>
        </a:p>
      </dgm:t>
    </dgm:pt>
    <dgm:pt modelId="{F5C5CD5E-E291-4896-9C98-F0D2E16EBCF5}">
      <dgm:prSet phldrT="[Texte]"/>
      <dgm:spPr/>
      <dgm:t>
        <a:bodyPr/>
        <a:lstStyle/>
        <a:p>
          <a:r>
            <a:rPr lang="fr-FR" dirty="0"/>
            <a:t>Commerciale</a:t>
          </a:r>
        </a:p>
        <a:p>
          <a:r>
            <a:rPr lang="fr-FR" dirty="0"/>
            <a:t>Export HC/ Export </a:t>
          </a:r>
          <a:r>
            <a:rPr lang="fr-FR" dirty="0" smtClean="0"/>
            <a:t>Biens</a:t>
          </a:r>
          <a:endParaRPr lang="fr-FR" dirty="0"/>
        </a:p>
      </dgm:t>
    </dgm:pt>
    <dgm:pt modelId="{20859898-1BF6-4397-9CF7-9C0A988208DF}" type="parTrans" cxnId="{501EADA8-97DE-43F6-849B-0AE7105BDF2C}">
      <dgm:prSet/>
      <dgm:spPr/>
      <dgm:t>
        <a:bodyPr/>
        <a:lstStyle/>
        <a:p>
          <a:endParaRPr lang="fr-FR"/>
        </a:p>
      </dgm:t>
    </dgm:pt>
    <dgm:pt modelId="{6632C1FC-EFD1-42C7-93A1-E2FE062CF2F4}" type="sibTrans" cxnId="{501EADA8-97DE-43F6-849B-0AE7105BDF2C}">
      <dgm:prSet/>
      <dgm:spPr/>
      <dgm:t>
        <a:bodyPr/>
        <a:lstStyle/>
        <a:p>
          <a:endParaRPr lang="fr-FR"/>
        </a:p>
      </dgm:t>
    </dgm:pt>
    <dgm:pt modelId="{52F67748-510D-4BBC-B4E9-3BCA1B2DD3E7}">
      <dgm:prSet phldrT="[Texte]"/>
      <dgm:spPr/>
      <dgm:t>
        <a:bodyPr/>
        <a:lstStyle/>
        <a:p>
          <a:r>
            <a:rPr lang="fr-FR" dirty="0"/>
            <a:t>Economique </a:t>
          </a:r>
        </a:p>
        <a:p>
          <a:r>
            <a:rPr lang="fr-FR" dirty="0"/>
            <a:t>VA HC/∑</a:t>
          </a:r>
          <a:r>
            <a:rPr lang="fr-FR" dirty="0" smtClean="0"/>
            <a:t>VA</a:t>
          </a:r>
          <a:endParaRPr lang="fr-FR" dirty="0"/>
        </a:p>
      </dgm:t>
    </dgm:pt>
    <dgm:pt modelId="{1624E234-F9DE-4341-ABB5-447EDA0A8753}" type="parTrans" cxnId="{ADBFFD09-5145-4129-AB24-585EB63E1D37}">
      <dgm:prSet/>
      <dgm:spPr/>
      <dgm:t>
        <a:bodyPr/>
        <a:lstStyle/>
        <a:p>
          <a:endParaRPr lang="fr-FR"/>
        </a:p>
      </dgm:t>
    </dgm:pt>
    <dgm:pt modelId="{C3E5AC76-5775-4A3A-9021-7DFB9E3CD4F4}" type="sibTrans" cxnId="{ADBFFD09-5145-4129-AB24-585EB63E1D37}">
      <dgm:prSet/>
      <dgm:spPr/>
      <dgm:t>
        <a:bodyPr/>
        <a:lstStyle/>
        <a:p>
          <a:endParaRPr lang="fr-FR"/>
        </a:p>
      </dgm:t>
    </dgm:pt>
    <dgm:pt modelId="{BE9E48F4-35A4-4B44-89B4-B2C196FDBE49}">
      <dgm:prSet phldrT="[Texte]"/>
      <dgm:spPr/>
      <dgm:t>
        <a:bodyPr/>
        <a:lstStyle/>
        <a:p>
          <a:r>
            <a:rPr lang="fr-FR" dirty="0"/>
            <a:t>Budgétaire</a:t>
          </a:r>
        </a:p>
        <a:p>
          <a:r>
            <a:rPr lang="fr-FR" dirty="0" smtClean="0"/>
            <a:t>FPR/</a:t>
          </a:r>
          <a:r>
            <a:rPr lang="fr-FR" dirty="0" err="1" smtClean="0"/>
            <a:t>Rec</a:t>
          </a:r>
          <a:r>
            <a:rPr lang="fr-FR" dirty="0" smtClean="0"/>
            <a:t> </a:t>
          </a:r>
          <a:r>
            <a:rPr lang="fr-FR" dirty="0" err="1" smtClean="0"/>
            <a:t>Budg</a:t>
          </a:r>
          <a:endParaRPr lang="fr-FR" dirty="0"/>
        </a:p>
      </dgm:t>
    </dgm:pt>
    <dgm:pt modelId="{3047C945-F6C5-4A63-95D6-611FC965FF1B}" type="parTrans" cxnId="{78152E30-4C21-4A89-A187-4E03CDCF31D4}">
      <dgm:prSet/>
      <dgm:spPr/>
      <dgm:t>
        <a:bodyPr/>
        <a:lstStyle/>
        <a:p>
          <a:endParaRPr lang="fr-FR"/>
        </a:p>
      </dgm:t>
    </dgm:pt>
    <dgm:pt modelId="{6DA51274-9330-4129-8744-97D00DABD063}" type="sibTrans" cxnId="{78152E30-4C21-4A89-A187-4E03CDCF31D4}">
      <dgm:prSet/>
      <dgm:spPr/>
      <dgm:t>
        <a:bodyPr/>
        <a:lstStyle/>
        <a:p>
          <a:endParaRPr lang="fr-FR"/>
        </a:p>
      </dgm:t>
    </dgm:pt>
    <dgm:pt modelId="{9C7D0924-840C-43ED-908F-CD3E44A0DFE0}" type="pres">
      <dgm:prSet presAssocID="{C2941711-4DDD-4F39-AA62-3E9A42B69F7D}" presName="Name0" presStyleCnt="0">
        <dgm:presLayoutVars>
          <dgm:chMax val="1"/>
          <dgm:chPref val="1"/>
          <dgm:dir/>
          <dgm:animOne val="branch"/>
          <dgm:animLvl val="lvl"/>
        </dgm:presLayoutVars>
      </dgm:prSet>
      <dgm:spPr/>
      <dgm:t>
        <a:bodyPr/>
        <a:lstStyle/>
        <a:p>
          <a:endParaRPr lang="fr-FR"/>
        </a:p>
      </dgm:t>
    </dgm:pt>
    <dgm:pt modelId="{1E5926DD-C0C6-47D3-8B6F-12CA5944E509}" type="pres">
      <dgm:prSet presAssocID="{273DC59F-6C1D-460B-B654-B9E417A8A5C9}" presName="singleCycle" presStyleCnt="0"/>
      <dgm:spPr/>
    </dgm:pt>
    <dgm:pt modelId="{476F6878-28DE-4DF9-A9CB-B01FE420DB4D}" type="pres">
      <dgm:prSet presAssocID="{273DC59F-6C1D-460B-B654-B9E417A8A5C9}" presName="singleCenter" presStyleLbl="node1" presStyleIdx="0" presStyleCnt="4" custScaleX="156036">
        <dgm:presLayoutVars>
          <dgm:chMax val="7"/>
          <dgm:chPref val="7"/>
        </dgm:presLayoutVars>
      </dgm:prSet>
      <dgm:spPr/>
      <dgm:t>
        <a:bodyPr/>
        <a:lstStyle/>
        <a:p>
          <a:endParaRPr lang="fr-FR"/>
        </a:p>
      </dgm:t>
    </dgm:pt>
    <dgm:pt modelId="{8F1BACA9-9FA1-4660-8445-889E736CF207}" type="pres">
      <dgm:prSet presAssocID="{20859898-1BF6-4397-9CF7-9C0A988208DF}" presName="Name56" presStyleLbl="parChTrans1D2" presStyleIdx="0" presStyleCnt="3"/>
      <dgm:spPr/>
      <dgm:t>
        <a:bodyPr/>
        <a:lstStyle/>
        <a:p>
          <a:endParaRPr lang="fr-FR"/>
        </a:p>
      </dgm:t>
    </dgm:pt>
    <dgm:pt modelId="{A23E3E63-7AC5-48B3-ACEB-48DEF93879C2}" type="pres">
      <dgm:prSet presAssocID="{F5C5CD5E-E291-4896-9C98-F0D2E16EBCF5}" presName="text0" presStyleLbl="node1" presStyleIdx="1" presStyleCnt="4" custScaleX="174358">
        <dgm:presLayoutVars>
          <dgm:bulletEnabled val="1"/>
        </dgm:presLayoutVars>
      </dgm:prSet>
      <dgm:spPr/>
      <dgm:t>
        <a:bodyPr/>
        <a:lstStyle/>
        <a:p>
          <a:endParaRPr lang="fr-FR"/>
        </a:p>
      </dgm:t>
    </dgm:pt>
    <dgm:pt modelId="{9A4E7F60-4172-4B9E-9C16-99C7258F653B}" type="pres">
      <dgm:prSet presAssocID="{1624E234-F9DE-4341-ABB5-447EDA0A8753}" presName="Name56" presStyleLbl="parChTrans1D2" presStyleIdx="1" presStyleCnt="3"/>
      <dgm:spPr/>
      <dgm:t>
        <a:bodyPr/>
        <a:lstStyle/>
        <a:p>
          <a:endParaRPr lang="fr-FR"/>
        </a:p>
      </dgm:t>
    </dgm:pt>
    <dgm:pt modelId="{F5D232D3-200B-4262-81C9-BB81E9A8C0CA}" type="pres">
      <dgm:prSet presAssocID="{52F67748-510D-4BBC-B4E9-3BCA1B2DD3E7}" presName="text0" presStyleLbl="node1" presStyleIdx="2" presStyleCnt="4" custScaleX="173370" custRadScaleRad="144468" custRadScaleInc="-7085">
        <dgm:presLayoutVars>
          <dgm:bulletEnabled val="1"/>
        </dgm:presLayoutVars>
      </dgm:prSet>
      <dgm:spPr/>
      <dgm:t>
        <a:bodyPr/>
        <a:lstStyle/>
        <a:p>
          <a:endParaRPr lang="fr-FR"/>
        </a:p>
      </dgm:t>
    </dgm:pt>
    <dgm:pt modelId="{51609203-09DF-4F69-80B2-CD72A85EDFEE}" type="pres">
      <dgm:prSet presAssocID="{3047C945-F6C5-4A63-95D6-611FC965FF1B}" presName="Name56" presStyleLbl="parChTrans1D2" presStyleIdx="2" presStyleCnt="3"/>
      <dgm:spPr/>
      <dgm:t>
        <a:bodyPr/>
        <a:lstStyle/>
        <a:p>
          <a:endParaRPr lang="fr-FR"/>
        </a:p>
      </dgm:t>
    </dgm:pt>
    <dgm:pt modelId="{E46D9E5E-45D8-4AE6-BCAC-57C71C77B180}" type="pres">
      <dgm:prSet presAssocID="{BE9E48F4-35A4-4B44-89B4-B2C196FDBE49}" presName="text0" presStyleLbl="node1" presStyleIdx="3" presStyleCnt="4" custScaleX="160564" custRadScaleRad="141728" custRadScaleInc="8393">
        <dgm:presLayoutVars>
          <dgm:bulletEnabled val="1"/>
        </dgm:presLayoutVars>
      </dgm:prSet>
      <dgm:spPr/>
      <dgm:t>
        <a:bodyPr/>
        <a:lstStyle/>
        <a:p>
          <a:endParaRPr lang="fr-FR"/>
        </a:p>
      </dgm:t>
    </dgm:pt>
  </dgm:ptLst>
  <dgm:cxnLst>
    <dgm:cxn modelId="{ADBFFD09-5145-4129-AB24-585EB63E1D37}" srcId="{273DC59F-6C1D-460B-B654-B9E417A8A5C9}" destId="{52F67748-510D-4BBC-B4E9-3BCA1B2DD3E7}" srcOrd="1" destOrd="0" parTransId="{1624E234-F9DE-4341-ABB5-447EDA0A8753}" sibTransId="{C3E5AC76-5775-4A3A-9021-7DFB9E3CD4F4}"/>
    <dgm:cxn modelId="{06E28818-4043-4563-813A-A4B32402E19B}" type="presOf" srcId="{52F67748-510D-4BBC-B4E9-3BCA1B2DD3E7}" destId="{F5D232D3-200B-4262-81C9-BB81E9A8C0CA}" srcOrd="0" destOrd="0" presId="urn:microsoft.com/office/officeart/2008/layout/RadialCluster"/>
    <dgm:cxn modelId="{9A61BD43-2FF3-49D4-9C8E-82A0AEAEC689}" type="presOf" srcId="{20859898-1BF6-4397-9CF7-9C0A988208DF}" destId="{8F1BACA9-9FA1-4660-8445-889E736CF207}" srcOrd="0" destOrd="0" presId="urn:microsoft.com/office/officeart/2008/layout/RadialCluster"/>
    <dgm:cxn modelId="{9C81EFBE-9E9D-48FF-A381-A38E73A346B4}" type="presOf" srcId="{F5C5CD5E-E291-4896-9C98-F0D2E16EBCF5}" destId="{A23E3E63-7AC5-48B3-ACEB-48DEF93879C2}" srcOrd="0" destOrd="0" presId="urn:microsoft.com/office/officeart/2008/layout/RadialCluster"/>
    <dgm:cxn modelId="{BEE125BF-4ACB-4D78-B3A0-925FB38B47D7}" type="presOf" srcId="{273DC59F-6C1D-460B-B654-B9E417A8A5C9}" destId="{476F6878-28DE-4DF9-A9CB-B01FE420DB4D}" srcOrd="0" destOrd="0" presId="urn:microsoft.com/office/officeart/2008/layout/RadialCluster"/>
    <dgm:cxn modelId="{716CFAD5-1225-4D5A-BA07-DEB8FB4CE1F5}" type="presOf" srcId="{1624E234-F9DE-4341-ABB5-447EDA0A8753}" destId="{9A4E7F60-4172-4B9E-9C16-99C7258F653B}" srcOrd="0" destOrd="0" presId="urn:microsoft.com/office/officeart/2008/layout/RadialCluster"/>
    <dgm:cxn modelId="{78152E30-4C21-4A89-A187-4E03CDCF31D4}" srcId="{273DC59F-6C1D-460B-B654-B9E417A8A5C9}" destId="{BE9E48F4-35A4-4B44-89B4-B2C196FDBE49}" srcOrd="2" destOrd="0" parTransId="{3047C945-F6C5-4A63-95D6-611FC965FF1B}" sibTransId="{6DA51274-9330-4129-8744-97D00DABD063}"/>
    <dgm:cxn modelId="{C161EE9B-725F-4389-8B03-EB2008A5A982}" type="presOf" srcId="{C2941711-4DDD-4F39-AA62-3E9A42B69F7D}" destId="{9C7D0924-840C-43ED-908F-CD3E44A0DFE0}" srcOrd="0" destOrd="0" presId="urn:microsoft.com/office/officeart/2008/layout/RadialCluster"/>
    <dgm:cxn modelId="{3B0EC369-F74E-4C3F-808C-BF4218033A49}" type="presOf" srcId="{BE9E48F4-35A4-4B44-89B4-B2C196FDBE49}" destId="{E46D9E5E-45D8-4AE6-BCAC-57C71C77B180}" srcOrd="0" destOrd="0" presId="urn:microsoft.com/office/officeart/2008/layout/RadialCluster"/>
    <dgm:cxn modelId="{501EADA8-97DE-43F6-849B-0AE7105BDF2C}" srcId="{273DC59F-6C1D-460B-B654-B9E417A8A5C9}" destId="{F5C5CD5E-E291-4896-9C98-F0D2E16EBCF5}" srcOrd="0" destOrd="0" parTransId="{20859898-1BF6-4397-9CF7-9C0A988208DF}" sibTransId="{6632C1FC-EFD1-42C7-93A1-E2FE062CF2F4}"/>
    <dgm:cxn modelId="{686842C5-7602-47BA-96AC-9647644221E4}" type="presOf" srcId="{3047C945-F6C5-4A63-95D6-611FC965FF1B}" destId="{51609203-09DF-4F69-80B2-CD72A85EDFEE}" srcOrd="0" destOrd="0" presId="urn:microsoft.com/office/officeart/2008/layout/RadialCluster"/>
    <dgm:cxn modelId="{34497FF5-768E-42D3-8826-6555E4278E17}" srcId="{C2941711-4DDD-4F39-AA62-3E9A42B69F7D}" destId="{273DC59F-6C1D-460B-B654-B9E417A8A5C9}" srcOrd="0" destOrd="0" parTransId="{FEBA9A1E-8EFF-44DB-BC4D-B8CA89F03B5C}" sibTransId="{CB1F1B60-9237-4B14-B5A8-0F77D72A9FE0}"/>
    <dgm:cxn modelId="{1066B897-B135-400E-9C25-2B0A227FBDE3}" type="presParOf" srcId="{9C7D0924-840C-43ED-908F-CD3E44A0DFE0}" destId="{1E5926DD-C0C6-47D3-8B6F-12CA5944E509}" srcOrd="0" destOrd="0" presId="urn:microsoft.com/office/officeart/2008/layout/RadialCluster"/>
    <dgm:cxn modelId="{913ED7D7-4FBD-4BE3-8F22-D418695AD06E}" type="presParOf" srcId="{1E5926DD-C0C6-47D3-8B6F-12CA5944E509}" destId="{476F6878-28DE-4DF9-A9CB-B01FE420DB4D}" srcOrd="0" destOrd="0" presId="urn:microsoft.com/office/officeart/2008/layout/RadialCluster"/>
    <dgm:cxn modelId="{795D75B6-36AB-4522-A61D-3F748D6BDD6F}" type="presParOf" srcId="{1E5926DD-C0C6-47D3-8B6F-12CA5944E509}" destId="{8F1BACA9-9FA1-4660-8445-889E736CF207}" srcOrd="1" destOrd="0" presId="urn:microsoft.com/office/officeart/2008/layout/RadialCluster"/>
    <dgm:cxn modelId="{82236610-1B98-4657-94EB-6F4CA04A8BDF}" type="presParOf" srcId="{1E5926DD-C0C6-47D3-8B6F-12CA5944E509}" destId="{A23E3E63-7AC5-48B3-ACEB-48DEF93879C2}" srcOrd="2" destOrd="0" presId="urn:microsoft.com/office/officeart/2008/layout/RadialCluster"/>
    <dgm:cxn modelId="{05881FEC-0BC1-4B07-B452-51EF217558AD}" type="presParOf" srcId="{1E5926DD-C0C6-47D3-8B6F-12CA5944E509}" destId="{9A4E7F60-4172-4B9E-9C16-99C7258F653B}" srcOrd="3" destOrd="0" presId="urn:microsoft.com/office/officeart/2008/layout/RadialCluster"/>
    <dgm:cxn modelId="{51A9D827-B7C8-43BC-8F56-11BB760E1533}" type="presParOf" srcId="{1E5926DD-C0C6-47D3-8B6F-12CA5944E509}" destId="{F5D232D3-200B-4262-81C9-BB81E9A8C0CA}" srcOrd="4" destOrd="0" presId="urn:microsoft.com/office/officeart/2008/layout/RadialCluster"/>
    <dgm:cxn modelId="{B7AB93B4-0478-482C-AE87-77597AB2CEB4}" type="presParOf" srcId="{1E5926DD-C0C6-47D3-8B6F-12CA5944E509}" destId="{51609203-09DF-4F69-80B2-CD72A85EDFEE}" srcOrd="5" destOrd="0" presId="urn:microsoft.com/office/officeart/2008/layout/RadialCluster"/>
    <dgm:cxn modelId="{442FE0A7-E21B-4605-91E7-F59AB8C7E694}" type="presParOf" srcId="{1E5926DD-C0C6-47D3-8B6F-12CA5944E509}" destId="{E46D9E5E-45D8-4AE6-BCAC-57C71C77B18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98A2-5708-440B-B8D2-79D08B5ABB64}">
      <dsp:nvSpPr>
        <dsp:cNvPr id="0" name=""/>
        <dsp:cNvSpPr/>
      </dsp:nvSpPr>
      <dsp:spPr>
        <a:xfrm>
          <a:off x="1198903" y="185766"/>
          <a:ext cx="3686760" cy="128036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049FC69-FDB0-4A40-85AD-A728A3C01433}">
      <dsp:nvSpPr>
        <dsp:cNvPr id="0" name=""/>
        <dsp:cNvSpPr/>
      </dsp:nvSpPr>
      <dsp:spPr>
        <a:xfrm>
          <a:off x="2690755" y="3320942"/>
          <a:ext cx="714488" cy="457272"/>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FDE0648-F576-4BEC-B698-50783E647D4D}">
      <dsp:nvSpPr>
        <dsp:cNvPr id="0" name=""/>
        <dsp:cNvSpPr/>
      </dsp:nvSpPr>
      <dsp:spPr>
        <a:xfrm>
          <a:off x="732731" y="3715339"/>
          <a:ext cx="4657149" cy="8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b="1" kern="1200" dirty="0" smtClean="0"/>
            <a:t>Impact sur la Fiscalité </a:t>
          </a:r>
          <a:r>
            <a:rPr lang="fr-FR" sz="2800" b="1" kern="1200" dirty="0"/>
            <a:t>Pétrolière</a:t>
          </a:r>
        </a:p>
      </dsp:txBody>
      <dsp:txXfrm>
        <a:off x="732731" y="3715339"/>
        <a:ext cx="4657149" cy="857386"/>
      </dsp:txXfrm>
    </dsp:sp>
    <dsp:sp modelId="{3E262469-E46D-4B4C-80BB-25874A5E7195}">
      <dsp:nvSpPr>
        <dsp:cNvPr id="0" name=""/>
        <dsp:cNvSpPr/>
      </dsp:nvSpPr>
      <dsp:spPr>
        <a:xfrm>
          <a:off x="2539284" y="1565015"/>
          <a:ext cx="1286079"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Taux change DA</a:t>
          </a:r>
          <a:r>
            <a:rPr lang="fr-FR" sz="1400" kern="1200" dirty="0" smtClean="0"/>
            <a:t>/$ (hausse)</a:t>
          </a:r>
          <a:endParaRPr lang="fr-FR" sz="1400" kern="1200" dirty="0"/>
        </a:p>
      </dsp:txBody>
      <dsp:txXfrm>
        <a:off x="2727626" y="1753357"/>
        <a:ext cx="909395" cy="909395"/>
      </dsp:txXfrm>
    </dsp:sp>
    <dsp:sp modelId="{2BDC9D1F-B375-4D7F-978A-4FAF8C5F94B7}">
      <dsp:nvSpPr>
        <dsp:cNvPr id="0" name=""/>
        <dsp:cNvSpPr/>
      </dsp:nvSpPr>
      <dsp:spPr>
        <a:xfrm>
          <a:off x="1478724" y="530014"/>
          <a:ext cx="1286079"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Prix du </a:t>
          </a:r>
          <a:r>
            <a:rPr lang="fr-FR" sz="1400" kern="1200" dirty="0" smtClean="0"/>
            <a:t>Baril</a:t>
          </a:r>
        </a:p>
        <a:p>
          <a:pPr lvl="0" algn="ctr" defTabSz="622300">
            <a:lnSpc>
              <a:spcPct val="90000"/>
            </a:lnSpc>
            <a:spcBef>
              <a:spcPct val="0"/>
            </a:spcBef>
            <a:spcAft>
              <a:spcPct val="35000"/>
            </a:spcAft>
          </a:pPr>
          <a:r>
            <a:rPr lang="fr-FR" sz="1400" kern="1200" dirty="0" smtClean="0"/>
            <a:t>(variable) </a:t>
          </a:r>
          <a:endParaRPr lang="fr-FR" sz="1400" kern="1200" dirty="0"/>
        </a:p>
      </dsp:txBody>
      <dsp:txXfrm>
        <a:off x="1667066" y="718356"/>
        <a:ext cx="909395" cy="909395"/>
      </dsp:txXfrm>
    </dsp:sp>
    <dsp:sp modelId="{6B97488F-6F15-4726-8E95-7E0330FBFD0E}">
      <dsp:nvSpPr>
        <dsp:cNvPr id="0" name=""/>
        <dsp:cNvSpPr/>
      </dsp:nvSpPr>
      <dsp:spPr>
        <a:xfrm>
          <a:off x="2743367" y="289224"/>
          <a:ext cx="1666707" cy="128607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Quantités </a:t>
          </a:r>
          <a:r>
            <a:rPr lang="fr-FR" sz="1400" kern="1200" dirty="0" smtClean="0"/>
            <a:t>exportées</a:t>
          </a:r>
        </a:p>
        <a:p>
          <a:pPr lvl="0" algn="ctr" defTabSz="622300">
            <a:lnSpc>
              <a:spcPct val="90000"/>
            </a:lnSpc>
            <a:spcBef>
              <a:spcPct val="0"/>
            </a:spcBef>
            <a:spcAft>
              <a:spcPct val="35000"/>
            </a:spcAft>
          </a:pPr>
          <a:r>
            <a:rPr lang="fr-FR" sz="1400" kern="1200" dirty="0" smtClean="0"/>
            <a:t>(seuil OPEP)</a:t>
          </a:r>
          <a:endParaRPr lang="fr-FR" sz="1400" kern="1200" dirty="0"/>
        </a:p>
      </dsp:txBody>
      <dsp:txXfrm>
        <a:off x="2987451" y="477566"/>
        <a:ext cx="1178539" cy="909395"/>
      </dsp:txXfrm>
    </dsp:sp>
    <dsp:sp modelId="{122107EB-F6F4-4E3E-ADBE-0F9F81BF50D8}">
      <dsp:nvSpPr>
        <dsp:cNvPr id="0" name=""/>
        <dsp:cNvSpPr/>
      </dsp:nvSpPr>
      <dsp:spPr>
        <a:xfrm>
          <a:off x="1047432" y="28579"/>
          <a:ext cx="4001135" cy="32009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6878-28DE-4DF9-A9CB-B01FE420DB4D}">
      <dsp:nvSpPr>
        <dsp:cNvPr id="0" name=""/>
        <dsp:cNvSpPr/>
      </dsp:nvSpPr>
      <dsp:spPr>
        <a:xfrm>
          <a:off x="3319509" y="2053741"/>
          <a:ext cx="2066426" cy="13243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fr-FR" sz="2100" b="1" kern="1200" dirty="0">
              <a:solidFill>
                <a:srgbClr val="002060"/>
              </a:solidFill>
            </a:rPr>
            <a:t>Triple dépendance aux </a:t>
          </a:r>
          <a:r>
            <a:rPr lang="fr-FR" sz="2100" b="1" kern="1200" dirty="0" smtClean="0">
              <a:solidFill>
                <a:srgbClr val="002060"/>
              </a:solidFill>
            </a:rPr>
            <a:t>hydrocarbures  </a:t>
          </a:r>
          <a:endParaRPr lang="fr-FR" sz="2100" b="1" kern="1200" dirty="0">
            <a:solidFill>
              <a:srgbClr val="002060"/>
            </a:solidFill>
          </a:endParaRPr>
        </a:p>
      </dsp:txBody>
      <dsp:txXfrm>
        <a:off x="3384157" y="2118389"/>
        <a:ext cx="1937130" cy="1195030"/>
      </dsp:txXfrm>
    </dsp:sp>
    <dsp:sp modelId="{8F1BACA9-9FA1-4660-8445-889E736CF207}">
      <dsp:nvSpPr>
        <dsp:cNvPr id="0" name=""/>
        <dsp:cNvSpPr/>
      </dsp:nvSpPr>
      <dsp:spPr>
        <a:xfrm rot="16200000">
          <a:off x="3888243" y="1589261"/>
          <a:ext cx="928960" cy="0"/>
        </a:xfrm>
        <a:custGeom>
          <a:avLst/>
          <a:gdLst/>
          <a:ahLst/>
          <a:cxnLst/>
          <a:rect l="0" t="0" r="0" b="0"/>
          <a:pathLst>
            <a:path>
              <a:moveTo>
                <a:pt x="0" y="0"/>
              </a:moveTo>
              <a:lnTo>
                <a:pt x="92896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3E3E63-7AC5-48B3-ACEB-48DEF93879C2}">
      <dsp:nvSpPr>
        <dsp:cNvPr id="0" name=""/>
        <dsp:cNvSpPr/>
      </dsp:nvSpPr>
      <dsp:spPr>
        <a:xfrm>
          <a:off x="3579184" y="237482"/>
          <a:ext cx="1547076" cy="8872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fr-FR" sz="1500" kern="1200" dirty="0"/>
            <a:t>Commerciale</a:t>
          </a:r>
        </a:p>
        <a:p>
          <a:pPr lvl="0" algn="ctr" defTabSz="666750">
            <a:lnSpc>
              <a:spcPct val="90000"/>
            </a:lnSpc>
            <a:spcBef>
              <a:spcPct val="0"/>
            </a:spcBef>
            <a:spcAft>
              <a:spcPct val="35000"/>
            </a:spcAft>
          </a:pPr>
          <a:r>
            <a:rPr lang="fr-FR" sz="1500" kern="1200" dirty="0"/>
            <a:t>Export HC/ Export </a:t>
          </a:r>
          <a:r>
            <a:rPr lang="fr-FR" sz="1500" kern="1200" dirty="0" smtClean="0"/>
            <a:t>Biens</a:t>
          </a:r>
          <a:endParaRPr lang="fr-FR" sz="1500" kern="1200" dirty="0"/>
        </a:p>
      </dsp:txBody>
      <dsp:txXfrm>
        <a:off x="3622498" y="280796"/>
        <a:ext cx="1460448" cy="800671"/>
      </dsp:txXfrm>
    </dsp:sp>
    <dsp:sp modelId="{9A4E7F60-4172-4B9E-9C16-99C7258F653B}">
      <dsp:nvSpPr>
        <dsp:cNvPr id="0" name=""/>
        <dsp:cNvSpPr/>
      </dsp:nvSpPr>
      <dsp:spPr>
        <a:xfrm rot="1521502">
          <a:off x="5340868" y="3405913"/>
          <a:ext cx="935479" cy="0"/>
        </a:xfrm>
        <a:custGeom>
          <a:avLst/>
          <a:gdLst/>
          <a:ahLst/>
          <a:cxnLst/>
          <a:rect l="0" t="0" r="0" b="0"/>
          <a:pathLst>
            <a:path>
              <a:moveTo>
                <a:pt x="0" y="0"/>
              </a:moveTo>
              <a:lnTo>
                <a:pt x="93547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D232D3-200B-4262-81C9-BB81E9A8C0CA}">
      <dsp:nvSpPr>
        <dsp:cNvPr id="0" name=""/>
        <dsp:cNvSpPr/>
      </dsp:nvSpPr>
      <dsp:spPr>
        <a:xfrm>
          <a:off x="6231279" y="3527123"/>
          <a:ext cx="1538310" cy="8872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t>Economique </a:t>
          </a:r>
        </a:p>
        <a:p>
          <a:pPr lvl="0" algn="ctr" defTabSz="889000">
            <a:lnSpc>
              <a:spcPct val="90000"/>
            </a:lnSpc>
            <a:spcBef>
              <a:spcPct val="0"/>
            </a:spcBef>
            <a:spcAft>
              <a:spcPct val="35000"/>
            </a:spcAft>
          </a:pPr>
          <a:r>
            <a:rPr lang="fr-FR" sz="2000" kern="1200" dirty="0"/>
            <a:t>VA HC/∑</a:t>
          </a:r>
          <a:r>
            <a:rPr lang="fr-FR" sz="2000" kern="1200" dirty="0" smtClean="0"/>
            <a:t>VA</a:t>
          </a:r>
          <a:endParaRPr lang="fr-FR" sz="2000" kern="1200" dirty="0"/>
        </a:p>
      </dsp:txBody>
      <dsp:txXfrm>
        <a:off x="6274593" y="3570437"/>
        <a:ext cx="1451682" cy="800671"/>
      </dsp:txXfrm>
    </dsp:sp>
    <dsp:sp modelId="{51609203-09DF-4F69-80B2-CD72A85EDFEE}">
      <dsp:nvSpPr>
        <dsp:cNvPr id="0" name=""/>
        <dsp:cNvSpPr/>
      </dsp:nvSpPr>
      <dsp:spPr>
        <a:xfrm rot="9302148">
          <a:off x="2405883" y="3399161"/>
          <a:ext cx="958397" cy="0"/>
        </a:xfrm>
        <a:custGeom>
          <a:avLst/>
          <a:gdLst/>
          <a:ahLst/>
          <a:cxnLst/>
          <a:rect l="0" t="0" r="0" b="0"/>
          <a:pathLst>
            <a:path>
              <a:moveTo>
                <a:pt x="0" y="0"/>
              </a:moveTo>
              <a:lnTo>
                <a:pt x="958397"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6D9E5E-45D8-4AE6-BCAC-57C71C77B180}">
      <dsp:nvSpPr>
        <dsp:cNvPr id="0" name=""/>
        <dsp:cNvSpPr/>
      </dsp:nvSpPr>
      <dsp:spPr>
        <a:xfrm>
          <a:off x="1025971" y="3489386"/>
          <a:ext cx="1424682" cy="8872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kern="1200" dirty="0"/>
            <a:t>Budgétaire</a:t>
          </a:r>
        </a:p>
        <a:p>
          <a:pPr lvl="0" algn="ctr" defTabSz="755650">
            <a:lnSpc>
              <a:spcPct val="90000"/>
            </a:lnSpc>
            <a:spcBef>
              <a:spcPct val="0"/>
            </a:spcBef>
            <a:spcAft>
              <a:spcPct val="35000"/>
            </a:spcAft>
          </a:pPr>
          <a:r>
            <a:rPr lang="fr-FR" sz="1700" kern="1200" dirty="0" smtClean="0"/>
            <a:t>FPR/</a:t>
          </a:r>
          <a:r>
            <a:rPr lang="fr-FR" sz="1700" kern="1200" dirty="0" err="1" smtClean="0"/>
            <a:t>Rec</a:t>
          </a:r>
          <a:r>
            <a:rPr lang="fr-FR" sz="1700" kern="1200" dirty="0" smtClean="0"/>
            <a:t> </a:t>
          </a:r>
          <a:r>
            <a:rPr lang="fr-FR" sz="1700" kern="1200" dirty="0" err="1" smtClean="0"/>
            <a:t>Budg</a:t>
          </a:r>
          <a:endParaRPr lang="fr-FR" sz="1700" kern="1200" dirty="0"/>
        </a:p>
      </dsp:txBody>
      <dsp:txXfrm>
        <a:off x="1069285" y="3532700"/>
        <a:ext cx="1338054" cy="80067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909C7-F83B-468D-93DD-F75D5A6C9530}" type="datetimeFigureOut">
              <a:rPr lang="fr-FR" smtClean="0"/>
              <a:t>29/01/2025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87EDD-DCFB-43F2-9B8C-4AB986462638}" type="slidenum">
              <a:rPr lang="fr-FR" smtClean="0"/>
              <a:t>‹N°›</a:t>
            </a:fld>
            <a:endParaRPr lang="fr-FR"/>
          </a:p>
        </p:txBody>
      </p:sp>
    </p:spTree>
    <p:extLst>
      <p:ext uri="{BB962C8B-B14F-4D97-AF65-F5344CB8AC3E}">
        <p14:creationId xmlns:p14="http://schemas.microsoft.com/office/powerpoint/2010/main" val="374443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72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025B10-6BDB-46A3-9BBF-E4F234838A89}" type="slidenum">
              <a:rPr lang="fr-FR" smtClean="0">
                <a:solidFill>
                  <a:srgbClr val="000000"/>
                </a:solidFill>
                <a:cs typeface="Arial" panose="020B0604020202020204" pitchFamily="34" charset="0"/>
              </a:rPr>
              <a:pPr/>
              <a:t>48</a:t>
            </a:fld>
            <a:endParaRPr lang="fr-FR" smtClean="0">
              <a:solidFill>
                <a:srgbClr val="000000"/>
              </a:solidFill>
              <a:cs typeface="Arial" panose="020B0604020202020204" pitchFamily="34" charset="0"/>
            </a:endParaRPr>
          </a:p>
        </p:txBody>
      </p:sp>
    </p:spTree>
    <p:extLst>
      <p:ext uri="{BB962C8B-B14F-4D97-AF65-F5344CB8AC3E}">
        <p14:creationId xmlns:p14="http://schemas.microsoft.com/office/powerpoint/2010/main" val="10288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A6A75-F605-48E5-AC04-646ABBA0932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86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02F9C50C-D814-489A-B2CA-65BD973847B9}" type="slidenum">
              <a:rPr lang="fr-FR" smtClean="0"/>
              <a:pPr/>
              <a:t>‹N°›</a:t>
            </a:fld>
            <a:endParaRPr lang="fr-F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35982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77901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6988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55" y="502721"/>
            <a:ext cx="8379093" cy="967132"/>
          </a:xfrm>
        </p:spPr>
        <p:txBody>
          <a:bodyPr>
            <a:normAutofit/>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DED866F7-8D26-4C94-BF0A-AD0BE0665DD1}"/>
              </a:ext>
            </a:extLst>
          </p:cNvPr>
          <p:cNvSpPr>
            <a:spLocks noGrp="1"/>
          </p:cNvSpPr>
          <p:nvPr>
            <p:ph type="sldNum" sz="quarter" idx="10"/>
          </p:nvPr>
        </p:nvSpPr>
        <p:spPr/>
        <p:txBody>
          <a:bodyPr/>
          <a:lstStyle>
            <a:lvl1pPr>
              <a:defRPr/>
            </a:lvl1pPr>
          </a:lstStyle>
          <a:p>
            <a:pPr>
              <a:defRPr/>
            </a:pPr>
            <a:fld id="{285886D5-3899-43A1-8591-263EDD02348B}" type="slidenum">
              <a:rPr lang="en-US" altLang="fr-FR">
                <a:solidFill>
                  <a:srgbClr val="E48312"/>
                </a:solidFill>
              </a:rPr>
              <a:pPr>
                <a:defRPr/>
              </a:pPr>
              <a:t>‹N°›</a:t>
            </a:fld>
            <a:endParaRPr lang="en-US" altLang="fr-FR">
              <a:solidFill>
                <a:srgbClr val="E48312"/>
              </a:solidFill>
            </a:endParaRPr>
          </a:p>
        </p:txBody>
      </p:sp>
    </p:spTree>
    <p:extLst>
      <p:ext uri="{BB962C8B-B14F-4D97-AF65-F5344CB8AC3E}">
        <p14:creationId xmlns:p14="http://schemas.microsoft.com/office/powerpoint/2010/main" val="367341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842672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62410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11749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49097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8" name="Footer Placeholder 7"/>
          <p:cNvSpPr>
            <a:spLocks noGrp="1"/>
          </p:cNvSpPr>
          <p:nvPr>
            <p:ph type="ftr" sz="quarter" idx="11"/>
          </p:nvPr>
        </p:nvSpPr>
        <p:spPr/>
        <p:txBody>
          <a:bodyPr/>
          <a:lstStyle/>
          <a:p>
            <a:endParaRPr lang="fr-FR">
              <a:solidFill>
                <a:srgbClr val="000000">
                  <a:tint val="75000"/>
                </a:srgbClr>
              </a:solidFill>
            </a:endParaRPr>
          </a:p>
        </p:txBody>
      </p:sp>
      <p:sp>
        <p:nvSpPr>
          <p:cNvPr id="9" name="Slide Number Placeholder 8"/>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76680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4" name="Footer Placeholder 3"/>
          <p:cNvSpPr>
            <a:spLocks noGrp="1"/>
          </p:cNvSpPr>
          <p:nvPr>
            <p:ph type="ftr" sz="quarter" idx="11"/>
          </p:nvPr>
        </p:nvSpPr>
        <p:spPr/>
        <p:txBody>
          <a:bodyPr/>
          <a:lstStyle/>
          <a:p>
            <a:endParaRPr lang="fr-FR">
              <a:solidFill>
                <a:srgbClr val="000000">
                  <a:tint val="75000"/>
                </a:srgbClr>
              </a:solidFill>
            </a:endParaRPr>
          </a:p>
        </p:txBody>
      </p:sp>
      <p:sp>
        <p:nvSpPr>
          <p:cNvPr id="5" name="Slide Number Placeholder 4"/>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60667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3" name="Footer Placeholder 2"/>
          <p:cNvSpPr>
            <a:spLocks noGrp="1"/>
          </p:cNvSpPr>
          <p:nvPr>
            <p:ph type="ftr" sz="quarter" idx="11"/>
          </p:nvPr>
        </p:nvSpPr>
        <p:spPr/>
        <p:txBody>
          <a:bodyPr/>
          <a:lstStyle/>
          <a:p>
            <a:endParaRPr lang="fr-FR">
              <a:solidFill>
                <a:srgbClr val="000000">
                  <a:tint val="75000"/>
                </a:srgbClr>
              </a:solidFill>
            </a:endParaRPr>
          </a:p>
        </p:txBody>
      </p:sp>
      <p:sp>
        <p:nvSpPr>
          <p:cNvPr id="4" name="Slide Number Placeholder 3"/>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15463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4205517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413913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62355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11701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endParaRPr lang="en-US" dirty="0">
              <a:solidFill>
                <a:srgbClr val="E48312">
                  <a:lumMod val="60000"/>
                  <a:lumOff val="40000"/>
                </a:srgbClr>
              </a:solidFill>
              <a:latin typeface="Arial"/>
            </a:endParaRPr>
          </a:p>
        </p:txBody>
      </p:sp>
    </p:spTree>
    <p:extLst>
      <p:ext uri="{BB962C8B-B14F-4D97-AF65-F5344CB8AC3E}">
        <p14:creationId xmlns:p14="http://schemas.microsoft.com/office/powerpoint/2010/main" val="1551925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27186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Tree>
    <p:extLst>
      <p:ext uri="{BB962C8B-B14F-4D97-AF65-F5344CB8AC3E}">
        <p14:creationId xmlns:p14="http://schemas.microsoft.com/office/powerpoint/2010/main" val="142473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930962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156981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29/01/2025</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43141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55" y="502721"/>
            <a:ext cx="8379093" cy="967132"/>
          </a:xfrm>
        </p:spPr>
        <p:txBody>
          <a:bodyPr>
            <a:normAutofit/>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DED866F7-8D26-4C94-BF0A-AD0BE0665DD1}"/>
              </a:ext>
            </a:extLst>
          </p:cNvPr>
          <p:cNvSpPr>
            <a:spLocks noGrp="1"/>
          </p:cNvSpPr>
          <p:nvPr>
            <p:ph type="sldNum" sz="quarter" idx="10"/>
          </p:nvPr>
        </p:nvSpPr>
        <p:spPr/>
        <p:txBody>
          <a:bodyPr/>
          <a:lstStyle>
            <a:lvl1pPr>
              <a:defRPr/>
            </a:lvl1pPr>
          </a:lstStyle>
          <a:p>
            <a:pPr>
              <a:defRPr/>
            </a:pPr>
            <a:fld id="{285886D5-3899-43A1-8591-263EDD02348B}" type="slidenum">
              <a:rPr lang="en-US" altLang="fr-FR">
                <a:solidFill>
                  <a:srgbClr val="E48312"/>
                </a:solidFill>
              </a:rPr>
              <a:pPr>
                <a:defRPr/>
              </a:pPr>
              <a:t>‹N°›</a:t>
            </a:fld>
            <a:endParaRPr lang="en-US" altLang="fr-FR">
              <a:solidFill>
                <a:srgbClr val="E48312"/>
              </a:solidFill>
            </a:endParaRPr>
          </a:p>
        </p:txBody>
      </p:sp>
    </p:spTree>
    <p:extLst>
      <p:ext uri="{BB962C8B-B14F-4D97-AF65-F5344CB8AC3E}">
        <p14:creationId xmlns:p14="http://schemas.microsoft.com/office/powerpoint/2010/main" val="23700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171273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2EEA1-2D95-44FA-B298-585931CDF815}"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756288813"/>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ABBD6-0BA3-41C9-881C-73BF4ECF241C}"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432000553"/>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0CB0A-E8DE-42D6-BFCF-96431C912532}"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165788963"/>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562CFB-2FB7-44F1-8977-FFD1505919DE}"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834971748"/>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3E680-7BEA-453A-B94E-F4E21E4FC047}"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670452561"/>
      </p:ext>
    </p:extLst>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A1B-88A4-4A2E-8FC5-C7BB39DA121A}"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885453146"/>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DF651A-1BFF-4074-A474-7441921FD027}"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165161919"/>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2C7DE3-5DFF-44A2-BF2D-47F8117ED5D5}"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2665322608"/>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3C163-F7F7-4DE4-AEDE-4BA30ED493C3}"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99370785"/>
      </p:ext>
    </p:extLst>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397321-A79B-49D5-859F-1A24BD31D62C}"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730474736"/>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4040680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28DB8-AB97-454A-B0E7-417B2A31AA09}"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15992012"/>
      </p:ext>
    </p:extLst>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p:cNvPr>
          <p:cNvSpPr>
            <a:spLocks noGrp="1"/>
          </p:cNvSpPr>
          <p:nvPr>
            <p:ph type="sldNum" sz="quarter" idx="10"/>
          </p:nvPr>
        </p:nvSpPr>
        <p:spPr/>
        <p:txBody>
          <a:bodyPr/>
          <a:lstStyle>
            <a:lvl1pPr fontAlgn="base">
              <a:spcBef>
                <a:spcPct val="0"/>
              </a:spcBef>
              <a:spcAft>
                <a:spcPct val="0"/>
              </a:spcAft>
              <a:defRPr>
                <a:latin typeface="Arial" panose="020B0604020202020204" pitchFamily="34" charset="0"/>
              </a:defRPr>
            </a:lvl1pPr>
          </a:lstStyle>
          <a:p>
            <a:pPr>
              <a:defRPr/>
            </a:pPr>
            <a:fld id="{21CD792C-5475-4E44-AF07-8C9A4157E38F}" type="slidenum">
              <a:rPr lang="en-US" altLang="fr-FR">
                <a:solidFill>
                  <a:srgbClr val="000000"/>
                </a:solidFill>
              </a:rPr>
              <a:pPr>
                <a:defRPr/>
              </a:pPr>
              <a:t>‹N°›</a:t>
            </a:fld>
            <a:endParaRPr lang="en-US" altLang="fr-FR">
              <a:solidFill>
                <a:srgbClr val="000000"/>
              </a:solidFill>
            </a:endParaRPr>
          </a:p>
        </p:txBody>
      </p:sp>
    </p:spTree>
    <p:extLst>
      <p:ext uri="{BB962C8B-B14F-4D97-AF65-F5344CB8AC3E}">
        <p14:creationId xmlns:p14="http://schemas.microsoft.com/office/powerpoint/2010/main" val="1240201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1958B63-ED2B-413C-8CE3-2DC5DD8DC23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65344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7198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642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93904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83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9458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476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259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2265574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6834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8999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40248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6167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re 7"/>
          <p:cNvSpPr>
            <a:spLocks noGrp="1"/>
          </p:cNvSpPr>
          <p:nvPr>
            <p:ph type="ctrTitle"/>
          </p:nvPr>
        </p:nvSpPr>
        <p:spPr>
          <a:xfrm>
            <a:off x="3149600" y="4038600"/>
            <a:ext cx="8636000" cy="1828800"/>
          </a:xfrm>
        </p:spPr>
        <p:txBody>
          <a:bodyPr anchor="b"/>
          <a:lstStyle>
            <a:lvl1pPr>
              <a:defRPr cap="all" baseline="0"/>
            </a:lvl1pPr>
          </a:lstStyle>
          <a:p>
            <a:r>
              <a:rPr kumimoji="0" lang="fr-FR"/>
              <a:t>Cliquez pour modifier le style du titre</a:t>
            </a:r>
            <a:endParaRPr kumimoji="0" lang="en-US"/>
          </a:p>
        </p:txBody>
      </p:sp>
      <p:sp>
        <p:nvSpPr>
          <p:cNvPr id="9" name="Sous-titr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7F41B17-B329-4C43-BE49-964070611C73}" type="datetime1">
              <a:rPr lang="fr-FR" smtClean="0"/>
              <a:pPr/>
              <a:t>29/01/2025</a:t>
            </a:fld>
            <a:endParaRPr lang="fr-FR"/>
          </a:p>
        </p:txBody>
      </p:sp>
      <p:sp>
        <p:nvSpPr>
          <p:cNvPr id="17" name="Espace réservé du pied de page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fr-FR">
              <a:solidFill>
                <a:srgbClr val="666666"/>
              </a:solidFill>
            </a:endParaRPr>
          </a:p>
        </p:txBody>
      </p:sp>
      <p:sp>
        <p:nvSpPr>
          <p:cNvPr id="29" name="Espace réservé du numéro de diapositive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5B15AEB-1CBE-45CC-A2A8-9A0C5D9A4AC4}" type="slidenum">
              <a:rPr lang="fr-FR" smtClean="0">
                <a:solidFill>
                  <a:srgbClr val="666666"/>
                </a:solidFill>
              </a:rPr>
              <a:pPr/>
              <a:t>‹N°›</a:t>
            </a:fld>
            <a:endParaRPr lang="fr-FR">
              <a:solidFill>
                <a:srgbClr val="666666"/>
              </a:solidFill>
            </a:endParaRPr>
          </a:p>
        </p:txBody>
      </p:sp>
    </p:spTree>
    <p:extLst>
      <p:ext uri="{BB962C8B-B14F-4D97-AF65-F5344CB8AC3E}">
        <p14:creationId xmlns:p14="http://schemas.microsoft.com/office/powerpoint/2010/main" val="2313185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16864" y="228600"/>
            <a:ext cx="108712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726CA7AB-C500-4F1F-9B68-39AF5A01CCD9}" type="datetime1">
              <a:rPr lang="fr-FR" smtClean="0">
                <a:solidFill>
                  <a:srgbClr val="666666"/>
                </a:solidFill>
              </a:rPr>
              <a:pPr/>
              <a:t>29/01/2025</a:t>
            </a:fld>
            <a:endParaRPr lang="fr-FR">
              <a:solidFill>
                <a:srgbClr val="666666"/>
              </a:solidFill>
            </a:endParaRPr>
          </a:p>
        </p:txBody>
      </p:sp>
      <p:sp>
        <p:nvSpPr>
          <p:cNvPr id="5" name="Espace réservé du pied de page 4"/>
          <p:cNvSpPr>
            <a:spLocks noGrp="1"/>
          </p:cNvSpPr>
          <p:nvPr>
            <p:ph type="ftr" sz="quarter" idx="11"/>
          </p:nvPr>
        </p:nvSpPr>
        <p:spPr/>
        <p:txBody>
          <a:bodyPr/>
          <a:lstStyle/>
          <a:p>
            <a:endParaRPr lang="fr-FR">
              <a:solidFill>
                <a:srgbClr val="666666"/>
              </a:solidFill>
            </a:endParaRP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5B15AEB-1CBE-45CC-A2A8-9A0C5D9A4AC4}" type="slidenum">
              <a:rPr lang="fr-FR" smtClean="0"/>
              <a:pPr/>
              <a:t>‹N°›</a:t>
            </a:fld>
            <a:endParaRPr lang="fr-FR"/>
          </a:p>
        </p:txBody>
      </p:sp>
      <p:sp>
        <p:nvSpPr>
          <p:cNvPr id="8" name="Espace réservé du contenu 7"/>
          <p:cNvSpPr>
            <a:spLocks noGrp="1"/>
          </p:cNvSpPr>
          <p:nvPr>
            <p:ph sz="quarter" idx="1"/>
          </p:nvPr>
        </p:nvSpPr>
        <p:spPr>
          <a:xfrm>
            <a:off x="816864" y="1600200"/>
            <a:ext cx="108712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479035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r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Espace réservé de la date 11"/>
          <p:cNvSpPr>
            <a:spLocks noGrp="1"/>
          </p:cNvSpPr>
          <p:nvPr>
            <p:ph type="dt" sz="half" idx="10"/>
          </p:nvPr>
        </p:nvSpPr>
        <p:spPr/>
        <p:txBody>
          <a:bodyPr/>
          <a:lstStyle/>
          <a:p>
            <a:fld id="{898196A2-4CA6-430A-9143-0D96D0887CA4}" type="datetime1">
              <a:rPr lang="fr-FR" smtClean="0">
                <a:solidFill>
                  <a:srgbClr val="666666"/>
                </a:solidFill>
              </a:rPr>
              <a:pPr/>
              <a:t>29/01/2025</a:t>
            </a:fld>
            <a:endParaRPr lang="fr-FR">
              <a:solidFill>
                <a:srgbClr val="666666"/>
              </a:solidFill>
            </a:endParaRPr>
          </a:p>
        </p:txBody>
      </p:sp>
      <p:sp>
        <p:nvSpPr>
          <p:cNvPr id="13" name="Espace réservé du numéro de diapositive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5B15AEB-1CBE-45CC-A2A8-9A0C5D9A4AC4}"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solidFill>
                <a:srgbClr val="666666"/>
              </a:solidFill>
            </a:endParaRPr>
          </a:p>
        </p:txBody>
      </p:sp>
    </p:spTree>
    <p:extLst>
      <p:ext uri="{BB962C8B-B14F-4D97-AF65-F5344CB8AC3E}">
        <p14:creationId xmlns:p14="http://schemas.microsoft.com/office/powerpoint/2010/main" val="3339137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9" name="Espace réservé du contenu 8"/>
          <p:cNvSpPr>
            <a:spLocks noGrp="1"/>
          </p:cNvSpPr>
          <p:nvPr>
            <p:ph sz="quarter" idx="1"/>
          </p:nvPr>
        </p:nvSpPr>
        <p:spPr>
          <a:xfrm>
            <a:off x="812800" y="1589567"/>
            <a:ext cx="5181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6459868" y="1589567"/>
            <a:ext cx="5181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7D3AE2D6-D969-468D-BCEA-624B433792A5}" type="datetime1">
              <a:rPr lang="fr-FR" smtClean="0">
                <a:solidFill>
                  <a:srgbClr val="666666"/>
                </a:solidFill>
              </a:rPr>
              <a:pPr/>
              <a:t>29/01/2025</a:t>
            </a:fld>
            <a:endParaRPr lang="fr-FR">
              <a:solidFill>
                <a:srgbClr val="666666"/>
              </a:solidFill>
            </a:endParaRPr>
          </a:p>
        </p:txBody>
      </p:sp>
      <p:sp>
        <p:nvSpPr>
          <p:cNvPr id="10" name="Espace réservé du numéro de diapositive 9"/>
          <p:cNvSpPr>
            <a:spLocks noGrp="1"/>
          </p:cNvSpPr>
          <p:nvPr>
            <p:ph type="sldNum" sz="quarter" idx="16"/>
          </p:nvPr>
        </p:nvSpPr>
        <p:spPr/>
        <p:txBody>
          <a:bodyPr rtlCol="0"/>
          <a:lstStyle/>
          <a:p>
            <a:fld id="{45B15AEB-1CBE-45CC-A2A8-9A0C5D9A4AC4}"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solidFill>
                <a:srgbClr val="666666"/>
              </a:solidFill>
            </a:endParaRPr>
          </a:p>
        </p:txBody>
      </p:sp>
    </p:spTree>
    <p:extLst>
      <p:ext uri="{BB962C8B-B14F-4D97-AF65-F5344CB8AC3E}">
        <p14:creationId xmlns:p14="http://schemas.microsoft.com/office/powerpoint/2010/main" val="1244399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1200" y="273050"/>
            <a:ext cx="10871200" cy="869950"/>
          </a:xfrm>
        </p:spPr>
        <p:txBody>
          <a:bodyPr anchor="ctr"/>
          <a:lstStyle>
            <a:lvl1pPr>
              <a:defRPr/>
            </a:lvl1pPr>
          </a:lstStyle>
          <a:p>
            <a:r>
              <a:rPr kumimoji="0" lang="fr-FR"/>
              <a:t>Cliquez pour modifier le style du titre</a:t>
            </a:r>
            <a:endParaRPr kumimoji="0" lang="en-US"/>
          </a:p>
        </p:txBody>
      </p:sp>
      <p:sp>
        <p:nvSpPr>
          <p:cNvPr id="11" name="Espace réservé du contenu 10"/>
          <p:cNvSpPr>
            <a:spLocks noGrp="1"/>
          </p:cNvSpPr>
          <p:nvPr>
            <p:ph sz="quarter" idx="2"/>
          </p:nvPr>
        </p:nvSpPr>
        <p:spPr>
          <a:xfrm>
            <a:off x="812800" y="2438400"/>
            <a:ext cx="51816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6400800" y="2438400"/>
            <a:ext cx="51816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A543F419-7D7C-4451-A911-85B23F8AAF35}" type="datetime1">
              <a:rPr lang="fr-FR" smtClean="0">
                <a:solidFill>
                  <a:srgbClr val="666666"/>
                </a:solidFill>
              </a:rPr>
              <a:pPr/>
              <a:t>29/01/2025</a:t>
            </a:fld>
            <a:endParaRPr lang="fr-FR">
              <a:solidFill>
                <a:srgbClr val="666666"/>
              </a:solidFill>
            </a:endParaRPr>
          </a:p>
        </p:txBody>
      </p:sp>
      <p:sp>
        <p:nvSpPr>
          <p:cNvPr id="12" name="Espace réservé du numéro de diapositive 11"/>
          <p:cNvSpPr>
            <a:spLocks noGrp="1"/>
          </p:cNvSpPr>
          <p:nvPr>
            <p:ph type="sldNum" sz="quarter" idx="16"/>
          </p:nvPr>
        </p:nvSpPr>
        <p:spPr/>
        <p:txBody>
          <a:bodyPr rtlCol="0"/>
          <a:lstStyle/>
          <a:p>
            <a:fld id="{45B15AEB-1CBE-45CC-A2A8-9A0C5D9A4AC4}"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solidFill>
                <a:srgbClr val="666666"/>
              </a:solidFill>
            </a:endParaRPr>
          </a:p>
        </p:txBody>
      </p:sp>
      <p:sp>
        <p:nvSpPr>
          <p:cNvPr id="16" name="Espace réservé du texte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99454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2DA524E6-8200-4613-9248-E4E874B8103A}" type="datetime1">
              <a:rPr lang="fr-FR" smtClean="0">
                <a:solidFill>
                  <a:srgbClr val="666666"/>
                </a:solidFill>
              </a:rPr>
              <a:pPr/>
              <a:t>29/01/2025</a:t>
            </a:fld>
            <a:endParaRPr lang="fr-FR">
              <a:solidFill>
                <a:srgbClr val="666666"/>
              </a:solidFill>
            </a:endParaRPr>
          </a:p>
        </p:txBody>
      </p:sp>
      <p:sp>
        <p:nvSpPr>
          <p:cNvPr id="4" name="Espace réservé du pied de page 3"/>
          <p:cNvSpPr>
            <a:spLocks noGrp="1"/>
          </p:cNvSpPr>
          <p:nvPr>
            <p:ph type="ftr" sz="quarter" idx="11"/>
          </p:nvPr>
        </p:nvSpPr>
        <p:spPr/>
        <p:txBody>
          <a:bodyPr/>
          <a:lstStyle/>
          <a:p>
            <a:endParaRPr lang="fr-FR">
              <a:solidFill>
                <a:srgbClr val="666666"/>
              </a:solidFill>
            </a:endParaRP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45B15AEB-1CBE-45CC-A2A8-9A0C5D9A4AC4}" type="slidenum">
              <a:rPr lang="fr-FR" smtClean="0"/>
              <a:pPr/>
              <a:t>‹N°›</a:t>
            </a:fld>
            <a:endParaRPr lang="fr-FR"/>
          </a:p>
        </p:txBody>
      </p:sp>
    </p:spTree>
    <p:extLst>
      <p:ext uri="{BB962C8B-B14F-4D97-AF65-F5344CB8AC3E}">
        <p14:creationId xmlns:p14="http://schemas.microsoft.com/office/powerpoint/2010/main" val="34423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412696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28DF8E-FA96-401A-BE42-0A20888512D8}" type="datetime1">
              <a:rPr lang="fr-FR" smtClean="0">
                <a:solidFill>
                  <a:srgbClr val="666666"/>
                </a:solidFill>
              </a:rPr>
              <a:pPr/>
              <a:t>29/01/2025</a:t>
            </a:fld>
            <a:endParaRPr lang="fr-FR">
              <a:solidFill>
                <a:srgbClr val="666666"/>
              </a:solidFill>
            </a:endParaRPr>
          </a:p>
        </p:txBody>
      </p:sp>
      <p:sp>
        <p:nvSpPr>
          <p:cNvPr id="3" name="Espace réservé du pied de page 2"/>
          <p:cNvSpPr>
            <a:spLocks noGrp="1"/>
          </p:cNvSpPr>
          <p:nvPr>
            <p:ph type="ftr" sz="quarter" idx="11"/>
          </p:nvPr>
        </p:nvSpPr>
        <p:spPr/>
        <p:txBody>
          <a:bodyPr/>
          <a:lstStyle/>
          <a:p>
            <a:endParaRPr lang="fr-FR">
              <a:solidFill>
                <a:srgbClr val="666666"/>
              </a:solidFill>
            </a:endParaRPr>
          </a:p>
        </p:txBody>
      </p:sp>
      <p:sp>
        <p:nvSpPr>
          <p:cNvPr id="4" name="Espace réservé du numéro de diapositive 3"/>
          <p:cNvSpPr>
            <a:spLocks noGrp="1"/>
          </p:cNvSpPr>
          <p:nvPr>
            <p:ph type="sldNum" sz="quarter" idx="12"/>
          </p:nvPr>
        </p:nvSpPr>
        <p:spPr>
          <a:xfrm>
            <a:off x="0" y="6248400"/>
            <a:ext cx="711200" cy="381000"/>
          </a:xfrm>
        </p:spPr>
        <p:txBody>
          <a:bodyPr/>
          <a:lstStyle>
            <a:lvl1pPr>
              <a:defRPr>
                <a:solidFill>
                  <a:schemeClr val="tx2"/>
                </a:solidFill>
              </a:defRPr>
            </a:lvl1pPr>
          </a:lstStyle>
          <a:p>
            <a:fld id="{45B15AEB-1CBE-45CC-A2A8-9A0C5D9A4AC4}" type="slidenum">
              <a:rPr lang="fr-FR" smtClean="0">
                <a:solidFill>
                  <a:srgbClr val="666666"/>
                </a:solidFill>
              </a:rPr>
              <a:pPr/>
              <a:t>‹N°›</a:t>
            </a:fld>
            <a:endParaRPr lang="fr-FR">
              <a:solidFill>
                <a:srgbClr val="666666"/>
              </a:solidFill>
            </a:endParaRPr>
          </a:p>
        </p:txBody>
      </p:sp>
    </p:spTree>
    <p:extLst>
      <p:ext uri="{BB962C8B-B14F-4D97-AF65-F5344CB8AC3E}">
        <p14:creationId xmlns:p14="http://schemas.microsoft.com/office/powerpoint/2010/main" val="3600056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12800" y="273050"/>
            <a:ext cx="10769600" cy="869950"/>
          </a:xfrm>
        </p:spPr>
        <p:txBody>
          <a:bodyPr anchor="ctr"/>
          <a:lstStyle>
            <a:lvl1pPr algn="l">
              <a:buNone/>
              <a:defRPr sz="4400" b="0"/>
            </a:lvl1p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FD9B1E17-1867-416C-934D-BA28D51C8D7E}" type="datetime1">
              <a:rPr lang="fr-FR" smtClean="0">
                <a:solidFill>
                  <a:srgbClr val="666666"/>
                </a:solidFill>
              </a:rPr>
              <a:pPr/>
              <a:t>29/01/2025</a:t>
            </a:fld>
            <a:endParaRPr lang="fr-FR">
              <a:solidFill>
                <a:srgbClr val="666666"/>
              </a:solidFill>
            </a:endParaRPr>
          </a:p>
        </p:txBody>
      </p:sp>
      <p:sp>
        <p:nvSpPr>
          <p:cNvPr id="6" name="Espace réservé du pied de page 5"/>
          <p:cNvSpPr>
            <a:spLocks noGrp="1"/>
          </p:cNvSpPr>
          <p:nvPr>
            <p:ph type="ftr" sz="quarter" idx="11"/>
          </p:nvPr>
        </p:nvSpPr>
        <p:spPr/>
        <p:txBody>
          <a:bodyPr/>
          <a:lstStyle/>
          <a:p>
            <a:endParaRPr lang="fr-FR">
              <a:solidFill>
                <a:srgbClr val="666666"/>
              </a:solidFill>
            </a:endParaRP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45B15AEB-1CBE-45CC-A2A8-9A0C5D9A4AC4}" type="slidenum">
              <a:rPr lang="fr-FR" smtClean="0"/>
              <a:pPr/>
              <a:t>‹N°›</a:t>
            </a:fld>
            <a:endParaRPr lang="fr-FR"/>
          </a:p>
        </p:txBody>
      </p:sp>
      <p:sp>
        <p:nvSpPr>
          <p:cNvPr id="3" name="Espace réservé du texte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3149600" y="1752600"/>
            <a:ext cx="85344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573708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r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Espace réservé de la date 11"/>
          <p:cNvSpPr>
            <a:spLocks noGrp="1"/>
          </p:cNvSpPr>
          <p:nvPr>
            <p:ph type="dt" sz="half" idx="10"/>
          </p:nvPr>
        </p:nvSpPr>
        <p:spPr>
          <a:xfrm>
            <a:off x="8331200" y="6248401"/>
            <a:ext cx="3556000" cy="365125"/>
          </a:xfrm>
        </p:spPr>
        <p:txBody>
          <a:bodyPr rtlCol="0"/>
          <a:lstStyle/>
          <a:p>
            <a:fld id="{B29E8DFE-1787-46E0-A05B-044C83726EA9}" type="datetime1">
              <a:rPr lang="fr-FR" smtClean="0">
                <a:solidFill>
                  <a:srgbClr val="666666"/>
                </a:solidFill>
              </a:rPr>
              <a:pPr/>
              <a:t>29/01/2025</a:t>
            </a:fld>
            <a:endParaRPr lang="fr-FR">
              <a:solidFill>
                <a:srgbClr val="666666"/>
              </a:solidFill>
            </a:endParaRPr>
          </a:p>
        </p:txBody>
      </p:sp>
      <p:sp>
        <p:nvSpPr>
          <p:cNvPr id="13" name="Espace réservé du numéro de diapositive 12"/>
          <p:cNvSpPr>
            <a:spLocks noGrp="1"/>
          </p:cNvSpPr>
          <p:nvPr>
            <p:ph type="sldNum" sz="quarter" idx="11"/>
          </p:nvPr>
        </p:nvSpPr>
        <p:spPr>
          <a:xfrm>
            <a:off x="0" y="4667249"/>
            <a:ext cx="1930400" cy="663578"/>
          </a:xfrm>
        </p:spPr>
        <p:txBody>
          <a:bodyPr rtlCol="0"/>
          <a:lstStyle>
            <a:lvl1pPr>
              <a:defRPr sz="2800"/>
            </a:lvl1pPr>
          </a:lstStyle>
          <a:p>
            <a:fld id="{45B15AEB-1CBE-45CC-A2A8-9A0C5D9A4AC4}" type="slidenum">
              <a:rPr lang="fr-FR" smtClean="0"/>
              <a:pPr/>
              <a:t>‹N°›</a:t>
            </a:fld>
            <a:endParaRPr lang="fr-FR"/>
          </a:p>
        </p:txBody>
      </p:sp>
      <p:sp>
        <p:nvSpPr>
          <p:cNvPr id="14" name="Espace réservé du pied de page 13"/>
          <p:cNvSpPr>
            <a:spLocks noGrp="1"/>
          </p:cNvSpPr>
          <p:nvPr>
            <p:ph type="ftr" sz="quarter" idx="12"/>
          </p:nvPr>
        </p:nvSpPr>
        <p:spPr>
          <a:xfrm>
            <a:off x="2133600" y="6248207"/>
            <a:ext cx="6096000" cy="365125"/>
          </a:xfrm>
        </p:spPr>
        <p:txBody>
          <a:bodyPr rtlCol="0"/>
          <a:lstStyle/>
          <a:p>
            <a:endParaRPr lang="fr-FR">
              <a:solidFill>
                <a:srgbClr val="666666"/>
              </a:solidFill>
            </a:endParaRPr>
          </a:p>
        </p:txBody>
      </p:sp>
      <p:sp>
        <p:nvSpPr>
          <p:cNvPr id="3" name="Espace réservé pour une image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extLst>
      <p:ext uri="{BB962C8B-B14F-4D97-AF65-F5344CB8AC3E}">
        <p14:creationId xmlns:p14="http://schemas.microsoft.com/office/powerpoint/2010/main" val="1968514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7BFF9ED-294C-4901-92C7-2A4588D2387E}" type="datetime1">
              <a:rPr lang="fr-FR" smtClean="0">
                <a:solidFill>
                  <a:srgbClr val="666666"/>
                </a:solidFill>
              </a:rPr>
              <a:pPr/>
              <a:t>29/01/2025</a:t>
            </a:fld>
            <a:endParaRPr lang="fr-FR">
              <a:solidFill>
                <a:srgbClr val="666666"/>
              </a:solidFill>
            </a:endParaRPr>
          </a:p>
        </p:txBody>
      </p:sp>
      <p:sp>
        <p:nvSpPr>
          <p:cNvPr id="5" name="Espace réservé du pied de page 4"/>
          <p:cNvSpPr>
            <a:spLocks noGrp="1"/>
          </p:cNvSpPr>
          <p:nvPr>
            <p:ph type="ftr" sz="quarter" idx="11"/>
          </p:nvPr>
        </p:nvSpPr>
        <p:spPr/>
        <p:txBody>
          <a:bodyPr/>
          <a:lstStyle/>
          <a:p>
            <a:endParaRPr lang="fr-FR">
              <a:solidFill>
                <a:srgbClr val="666666"/>
              </a:solidFill>
            </a:endParaRPr>
          </a:p>
        </p:txBody>
      </p:sp>
      <p:sp>
        <p:nvSpPr>
          <p:cNvPr id="6" name="Espace réservé du numéro de diapositive 5"/>
          <p:cNvSpPr>
            <a:spLocks noGrp="1"/>
          </p:cNvSpPr>
          <p:nvPr>
            <p:ph type="sldNum" sz="quarter" idx="12"/>
          </p:nvPr>
        </p:nvSpPr>
        <p:spPr/>
        <p:txBody>
          <a:bodyPr/>
          <a:lstStyle/>
          <a:p>
            <a:fld id="{45B15AEB-1CBE-45CC-A2A8-9A0C5D9A4AC4}" type="slidenum">
              <a:rPr lang="fr-FR" smtClean="0"/>
              <a:pPr/>
              <a:t>‹N°›</a:t>
            </a:fld>
            <a:endParaRPr lang="fr-FR"/>
          </a:p>
        </p:txBody>
      </p:sp>
    </p:spTree>
    <p:extLst>
      <p:ext uri="{BB962C8B-B14F-4D97-AF65-F5344CB8AC3E}">
        <p14:creationId xmlns:p14="http://schemas.microsoft.com/office/powerpoint/2010/main" val="1931795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37600" y="609601"/>
            <a:ext cx="2743200" cy="55165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609600"/>
            <a:ext cx="74168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8737600" y="6248403"/>
            <a:ext cx="2946400" cy="365125"/>
          </a:xfrm>
        </p:spPr>
        <p:txBody>
          <a:bodyPr/>
          <a:lstStyle/>
          <a:p>
            <a:fld id="{C32ECC3E-7253-4BBE-86AB-4F19A3D56C1B}" type="datetime1">
              <a:rPr lang="fr-FR" smtClean="0">
                <a:solidFill>
                  <a:srgbClr val="666666"/>
                </a:solidFill>
              </a:rPr>
              <a:pPr/>
              <a:t>29/01/2025</a:t>
            </a:fld>
            <a:endParaRPr lang="fr-FR">
              <a:solidFill>
                <a:srgbClr val="666666"/>
              </a:solidFill>
            </a:endParaRPr>
          </a:p>
        </p:txBody>
      </p:sp>
      <p:sp>
        <p:nvSpPr>
          <p:cNvPr id="5" name="Espace réservé du pied de page 4"/>
          <p:cNvSpPr>
            <a:spLocks noGrp="1"/>
          </p:cNvSpPr>
          <p:nvPr>
            <p:ph type="ftr" sz="quarter" idx="11"/>
          </p:nvPr>
        </p:nvSpPr>
        <p:spPr>
          <a:xfrm>
            <a:off x="609602" y="6248208"/>
            <a:ext cx="7431311" cy="365125"/>
          </a:xfrm>
        </p:spPr>
        <p:txBody>
          <a:bodyPr/>
          <a:lstStyle/>
          <a:p>
            <a:endParaRPr lang="fr-FR">
              <a:solidFill>
                <a:srgbClr val="666666"/>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Espace réservé du numéro de diapositive 5"/>
          <p:cNvSpPr>
            <a:spLocks noGrp="1"/>
          </p:cNvSpPr>
          <p:nvPr>
            <p:ph type="sldNum" sz="quarter" idx="12"/>
          </p:nvPr>
        </p:nvSpPr>
        <p:spPr>
          <a:xfrm rot="5400000">
            <a:off x="8075084" y="103716"/>
            <a:ext cx="533400" cy="325968"/>
          </a:xfrm>
        </p:spPr>
        <p:txBody>
          <a:bodyPr/>
          <a:lstStyle/>
          <a:p>
            <a:fld id="{45B15AEB-1CBE-45CC-A2A8-9A0C5D9A4AC4}" type="slidenum">
              <a:rPr lang="fr-FR" smtClean="0"/>
              <a:pPr/>
              <a:t>‹N°›</a:t>
            </a:fld>
            <a:endParaRPr lang="fr-FR"/>
          </a:p>
        </p:txBody>
      </p:sp>
    </p:spTree>
    <p:extLst>
      <p:ext uri="{BB962C8B-B14F-4D97-AF65-F5344CB8AC3E}">
        <p14:creationId xmlns:p14="http://schemas.microsoft.com/office/powerpoint/2010/main" val="1527317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a:t>Cliquez pour modifier le style du titre</a:t>
            </a:r>
          </a:p>
        </p:txBody>
      </p:sp>
      <p:sp>
        <p:nvSpPr>
          <p:cNvPr id="3" name="Espace réservé du texte 2"/>
          <p:cNvSpPr>
            <a:spLocks noGrp="1"/>
          </p:cNvSpPr>
          <p:nvPr>
            <p:ph type="body" sz="half" idx="1"/>
          </p:nvPr>
        </p:nvSpPr>
        <p:spPr>
          <a:xfrm>
            <a:off x="609600" y="1600201"/>
            <a:ext cx="53848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6"/>
          <p:cNvSpPr>
            <a:spLocks noGrp="1" noChangeArrowheads="1"/>
          </p:cNvSpPr>
          <p:nvPr>
            <p:ph type="ftr" sz="quarter" idx="10"/>
          </p:nvPr>
        </p:nvSpPr>
        <p:spPr>
          <a:xfrm>
            <a:off x="5840097" y="6407945"/>
            <a:ext cx="3134241" cy="365125"/>
          </a:xfrm>
          <a:prstGeom prst="rect">
            <a:avLst/>
          </a:prstGeom>
          <a:ln/>
        </p:spPr>
        <p:txBody>
          <a:bodyPr/>
          <a:lstStyle>
            <a:lvl1pPr>
              <a:defRPr/>
            </a:lvl1pPr>
          </a:lstStyle>
          <a:p>
            <a:pPr>
              <a:defRPr/>
            </a:pPr>
            <a:endParaRPr lang="fr-FR">
              <a:solidFill>
                <a:srgbClr val="666666"/>
              </a:solidFill>
            </a:endParaRPr>
          </a:p>
        </p:txBody>
      </p:sp>
      <p:sp>
        <p:nvSpPr>
          <p:cNvPr id="6" name="Rectangle 27"/>
          <p:cNvSpPr>
            <a:spLocks noGrp="1" noChangeArrowheads="1"/>
          </p:cNvSpPr>
          <p:nvPr>
            <p:ph type="sldNum" sz="quarter" idx="11"/>
          </p:nvPr>
        </p:nvSpPr>
        <p:spPr>
          <a:ln/>
        </p:spPr>
        <p:txBody>
          <a:bodyPr/>
          <a:lstStyle>
            <a:lvl1pPr>
              <a:defRPr/>
            </a:lvl1pPr>
          </a:lstStyle>
          <a:p>
            <a:pPr>
              <a:defRPr/>
            </a:pPr>
            <a:fld id="{B2FFEEF3-D92F-493E-B793-DEDF084A9462}" type="slidenum">
              <a:rPr lang="en-US"/>
              <a:pPr>
                <a:defRPr/>
              </a:pPr>
              <a:t>‹N°›</a:t>
            </a:fld>
            <a:endParaRPr lang="fr-FR"/>
          </a:p>
        </p:txBody>
      </p:sp>
      <p:sp>
        <p:nvSpPr>
          <p:cNvPr id="7" name="Rectangle 28"/>
          <p:cNvSpPr>
            <a:spLocks noGrp="1" noChangeArrowheads="1"/>
          </p:cNvSpPr>
          <p:nvPr>
            <p:ph type="dt" sz="half" idx="12"/>
          </p:nvPr>
        </p:nvSpPr>
        <p:spPr>
          <a:xfrm>
            <a:off x="8969376" y="6407944"/>
            <a:ext cx="2560320" cy="365760"/>
          </a:xfrm>
          <a:prstGeom prst="rect">
            <a:avLst/>
          </a:prstGeom>
          <a:ln/>
        </p:spPr>
        <p:txBody>
          <a:bodyPr/>
          <a:lstStyle>
            <a:lvl1pPr>
              <a:defRPr/>
            </a:lvl1pPr>
          </a:lstStyle>
          <a:p>
            <a:pPr>
              <a:defRPr/>
            </a:pPr>
            <a:endParaRPr lang="fr-FR">
              <a:solidFill>
                <a:srgbClr val="666666"/>
              </a:solidFill>
            </a:endParaRPr>
          </a:p>
        </p:txBody>
      </p:sp>
    </p:spTree>
    <p:extLst>
      <p:ext uri="{BB962C8B-B14F-4D97-AF65-F5344CB8AC3E}">
        <p14:creationId xmlns:p14="http://schemas.microsoft.com/office/powerpoint/2010/main" val="912394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Content Placeholder 3"/>
          <p:cNvSpPr>
            <a:spLocks noGrp="1"/>
          </p:cNvSpPr>
          <p:nvPr>
            <p:ph sz="half" idx="2"/>
          </p:nvPr>
        </p:nvSpPr>
        <p:spPr>
          <a:xfrm>
            <a:off x="609600" y="2174875"/>
            <a:ext cx="5386917" cy="3951288"/>
          </a:xfrm>
        </p:spPr>
        <p:txBody>
          <a:bodyPr/>
          <a:lstStyle>
            <a:lvl1pPr>
              <a:defRPr sz="2400" b="1">
                <a:solidFill>
                  <a:srgbClr val="1D2C8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5"/>
          <p:cNvSpPr>
            <a:spLocks noGrp="1"/>
          </p:cNvSpPr>
          <p:nvPr>
            <p:ph sz="quarter" idx="4"/>
          </p:nvPr>
        </p:nvSpPr>
        <p:spPr>
          <a:xfrm>
            <a:off x="6193368" y="2174875"/>
            <a:ext cx="5389033" cy="3951288"/>
          </a:xfrm>
        </p:spPr>
        <p:txBody>
          <a:bodyPr/>
          <a:lstStyle>
            <a:lvl1pPr>
              <a:defRPr sz="2400" b="1">
                <a:solidFill>
                  <a:srgbClr val="1D2C8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Espace réservé du numéro de diapositive 5"/>
          <p:cNvSpPr txBox="1">
            <a:spLocks/>
          </p:cNvSpPr>
          <p:nvPr userDrawn="1"/>
        </p:nvSpPr>
        <p:spPr>
          <a:xfrm>
            <a:off x="10512510" y="6020003"/>
            <a:ext cx="84555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300" b="1" kern="1200">
                <a:solidFill>
                  <a:srgbClr val="FF9900"/>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fld id="{6006348C-5005-4EBA-9BE0-32E81E9A87E6}" type="slidenum">
              <a:rPr lang="fr-FR" sz="1300" smtClean="0"/>
              <a:pPr/>
              <a:t>‹N°›</a:t>
            </a:fld>
            <a:endParaRPr lang="fr-FR" sz="1300" dirty="0"/>
          </a:p>
        </p:txBody>
      </p:sp>
    </p:spTree>
    <p:extLst>
      <p:ext uri="{BB962C8B-B14F-4D97-AF65-F5344CB8AC3E}">
        <p14:creationId xmlns:p14="http://schemas.microsoft.com/office/powerpoint/2010/main" val="161991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normAutofit/>
          </a:bodyPr>
          <a:lstStyle>
            <a:lvl1pPr algn="l">
              <a:defRPr sz="27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DED866F7-8D26-4C94-BF0A-AD0BE0665DD1}"/>
              </a:ext>
            </a:extLst>
          </p:cNvPr>
          <p:cNvSpPr>
            <a:spLocks noGrp="1"/>
          </p:cNvSpPr>
          <p:nvPr>
            <p:ph type="sldNum" sz="quarter" idx="10"/>
          </p:nvPr>
        </p:nvSpPr>
        <p:spPr/>
        <p:txBody>
          <a:bodyPr/>
          <a:lstStyle>
            <a:lvl1pPr>
              <a:defRPr/>
            </a:lvl1pPr>
          </a:lstStyle>
          <a:p>
            <a:pPr>
              <a:defRPr/>
            </a:pPr>
            <a:fld id="{285886D5-3899-43A1-8591-263EDD02348B}" type="slidenum">
              <a:rPr lang="en-US" altLang="fr-FR"/>
              <a:pPr>
                <a:defRPr/>
              </a:pPr>
              <a:t>‹N°›</a:t>
            </a:fld>
            <a:endParaRPr lang="en-US" altLang="fr-FR"/>
          </a:p>
        </p:txBody>
      </p:sp>
    </p:spTree>
    <p:extLst>
      <p:ext uri="{BB962C8B-B14F-4D97-AF65-F5344CB8AC3E}">
        <p14:creationId xmlns:p14="http://schemas.microsoft.com/office/powerpoint/2010/main" val="272808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Espace réservé de la date 1"/>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F9C50C-D814-489A-B2CA-65BD973847B9}" type="slidenum">
              <a:rPr lang="fr-FR" smtClean="0"/>
              <a:pPr/>
              <a:t>‹N°›</a:t>
            </a:fld>
            <a:endParaRPr lang="fr-F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2327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67480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26984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430D29-00FF-4693-9571-F00E4BBB1AE8}" type="datetimeFigureOut">
              <a:rPr lang="fr-FR" smtClean="0"/>
              <a:pPr/>
              <a:t>29/01/2025</a:t>
            </a:fld>
            <a:endParaRPr lang="fr-F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F9C50C-D814-489A-B2CA-65BD973847B9}" type="slidenum">
              <a:rPr lang="fr-FR" smtClean="0"/>
              <a:pPr/>
              <a:t>‹N°›</a:t>
            </a:fld>
            <a:endParaRPr lang="fr-F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1635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4028"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72D1C7F-0258-4AAC-93F1-243BB6729E19}" type="datetimeFigureOut">
              <a:rPr lang="fr-FR" smtClean="0">
                <a:solidFill>
                  <a:srgbClr val="000000">
                    <a:tint val="75000"/>
                  </a:srgbClr>
                </a:solidFill>
              </a:rPr>
              <a:pPr defTabSz="457200"/>
              <a:t>29/01/2025</a:t>
            </a:fld>
            <a:endParaRPr lang="fr-FR">
              <a:solidFill>
                <a:srgbClr val="000000">
                  <a:tint val="75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srgbClr val="000000">
                  <a:tint val="75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7A1A23F4-06AD-45FD-844D-ECA67DBCBD31}" type="slidenum">
              <a:rPr lang="fr-FR" smtClean="0">
                <a:solidFill>
                  <a:srgbClr val="E48312"/>
                </a:solidFill>
              </a:rPr>
              <a:pPr defTabSz="457200"/>
              <a:t>‹N°›</a:t>
            </a:fld>
            <a:endParaRPr lang="fr-FR">
              <a:solidFill>
                <a:srgbClr val="E48312"/>
              </a:solidFill>
            </a:endParaRPr>
          </a:p>
        </p:txBody>
      </p:sp>
    </p:spTree>
    <p:extLst>
      <p:ext uri="{BB962C8B-B14F-4D97-AF65-F5344CB8AC3E}">
        <p14:creationId xmlns:p14="http://schemas.microsoft.com/office/powerpoint/2010/main" val="212114300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smtClean="0"/>
              <a:t>Haga clic para modificar el estilo de texto del patrón</a:t>
            </a:r>
          </a:p>
          <a:p>
            <a:pPr lvl="1"/>
            <a:r>
              <a:rPr lang="es-ES" altLang="fr-FR" smtClean="0"/>
              <a:t>Segundo nivel</a:t>
            </a:r>
          </a:p>
          <a:p>
            <a:pPr lvl="2"/>
            <a:r>
              <a:rPr lang="es-ES" altLang="fr-FR" smtClean="0"/>
              <a:t>Tercer nivel</a:t>
            </a:r>
          </a:p>
          <a:p>
            <a:pPr lvl="3"/>
            <a:r>
              <a:rPr lang="es-ES" altLang="fr-FR" smtClean="0"/>
              <a:t>Cuarto nivel</a:t>
            </a:r>
          </a:p>
          <a:p>
            <a:pPr lvl="4"/>
            <a:r>
              <a:rPr lang="es-ES" altLang="fr-F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5E00D73-493C-42F2-BA47-1A3DA77B8354}" type="slidenum">
              <a:rPr lang="es-ES" altLang="fr-FR">
                <a:solidFill>
                  <a:srgbClr val="000000"/>
                </a:solidFill>
              </a:rPr>
              <a:pPr fontAlgn="base">
                <a:spcBef>
                  <a:spcPct val="0"/>
                </a:spcBef>
                <a:spcAft>
                  <a:spcPct val="0"/>
                </a:spcAft>
                <a:defRPr/>
              </a:pPr>
              <a:t>‹N°›</a:t>
            </a:fld>
            <a:endParaRPr lang="es-ES" altLang="fr-FR">
              <a:solidFill>
                <a:srgbClr val="000000"/>
              </a:solidFill>
            </a:endParaRPr>
          </a:p>
        </p:txBody>
      </p:sp>
    </p:spTree>
    <p:extLst>
      <p:ext uri="{BB962C8B-B14F-4D97-AF65-F5344CB8AC3E}">
        <p14:creationId xmlns:p14="http://schemas.microsoft.com/office/powerpoint/2010/main" val="12237123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4635A-11D6-46BA-8892-0A82EFD92F78}" type="datetimeFigureOut">
              <a:rPr lang="fr-FR" smtClean="0">
                <a:solidFill>
                  <a:prstClr val="black">
                    <a:tint val="75000"/>
                  </a:prstClr>
                </a:solidFill>
              </a:rPr>
              <a:pPr/>
              <a:t>29/01/2025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999637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812800" y="228600"/>
            <a:ext cx="108712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8B40A27-B5EA-4D16-9555-661FFCDE1DCB}" type="datetime1">
              <a:rPr lang="fr-FR" smtClean="0">
                <a:solidFill>
                  <a:srgbClr val="666666"/>
                </a:solidFill>
              </a:rPr>
              <a:pPr/>
              <a:t>29/01/2025</a:t>
            </a:fld>
            <a:endParaRPr lang="fr-FR">
              <a:solidFill>
                <a:srgbClr val="666666"/>
              </a:solidFill>
            </a:endParaRPr>
          </a:p>
        </p:txBody>
      </p:sp>
      <p:sp>
        <p:nvSpPr>
          <p:cNvPr id="3" name="Espace réservé du pied de page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fr-FR">
              <a:solidFill>
                <a:srgbClr val="666666"/>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Espace réservé du numéro de diapositive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B15AEB-1CBE-45CC-A2A8-9A0C5D9A4AC4}" type="slidenum">
              <a:rPr lang="fr-FR" smtClean="0"/>
              <a:pPr/>
              <a:t>‹N°›</a:t>
            </a:fld>
            <a:endParaRPr lang="fr-FR"/>
          </a:p>
        </p:txBody>
      </p:sp>
    </p:spTree>
    <p:extLst>
      <p:ext uri="{BB962C8B-B14F-4D97-AF65-F5344CB8AC3E}">
        <p14:creationId xmlns:p14="http://schemas.microsoft.com/office/powerpoint/2010/main" val="3852894078"/>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9730" name="Espace réservé du numéro de diapositive 5"/>
          <p:cNvSpPr>
            <a:spLocks noGrp="1"/>
          </p:cNvSpPr>
          <p:nvPr>
            <p:ph type="sldNum" sz="quarter" idx="12"/>
          </p:nvPr>
        </p:nvSpPr>
        <p:spPr>
          <a:xfrm>
            <a:off x="10025064" y="6381750"/>
            <a:ext cx="4905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C38323-2969-4414-855D-001EEF454AC5}" type="slidenum">
              <a:rPr lang="es-ES" altLang="fr-FR" sz="1400">
                <a:solidFill>
                  <a:srgbClr val="000000"/>
                </a:solidFill>
              </a:rPr>
              <a:pPr>
                <a:spcBef>
                  <a:spcPct val="0"/>
                </a:spcBef>
                <a:buFontTx/>
                <a:buNone/>
              </a:pPr>
              <a:t>1</a:t>
            </a:fld>
            <a:endParaRPr lang="es-ES" altLang="fr-FR" sz="1400">
              <a:solidFill>
                <a:srgbClr val="000000"/>
              </a:solidFill>
            </a:endParaRPr>
          </a:p>
        </p:txBody>
      </p:sp>
      <p:sp>
        <p:nvSpPr>
          <p:cNvPr id="7" name="Rectangle 6"/>
          <p:cNvSpPr/>
          <p:nvPr/>
        </p:nvSpPr>
        <p:spPr>
          <a:xfrm>
            <a:off x="10167938" y="6429376"/>
            <a:ext cx="500062" cy="214313"/>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ln>
                <a:solidFill>
                  <a:srgbClr val="0099FF"/>
                </a:solidFill>
              </a:ln>
              <a:solidFill>
                <a:srgbClr val="3399FF"/>
              </a:solidFill>
            </a:endParaRPr>
          </a:p>
        </p:txBody>
      </p:sp>
      <p:sp>
        <p:nvSpPr>
          <p:cNvPr id="329732" name="Rectangle 7"/>
          <p:cNvSpPr>
            <a:spLocks noChangeArrowheads="1"/>
          </p:cNvSpPr>
          <p:nvPr/>
        </p:nvSpPr>
        <p:spPr bwMode="auto">
          <a:xfrm>
            <a:off x="242594" y="-93800"/>
            <a:ext cx="10606834"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0" fontAlgn="base" hangingPunct="0">
              <a:spcAft>
                <a:spcPct val="0"/>
              </a:spcAft>
              <a:buFontTx/>
              <a:buNone/>
            </a:pPr>
            <a:r>
              <a:rPr lang="fr-FR" sz="2400" b="1" dirty="0">
                <a:solidFill>
                  <a:srgbClr val="000000"/>
                </a:solidFill>
              </a:rPr>
              <a:t> </a:t>
            </a:r>
            <a:endParaRPr lang="fr-FR" sz="2400" dirty="0">
              <a:solidFill>
                <a:srgbClr val="000000"/>
              </a:solidFill>
            </a:endParaRPr>
          </a:p>
          <a:p>
            <a:pPr algn="ctr" eaLnBrk="0" fontAlgn="base" hangingPunct="0">
              <a:spcAft>
                <a:spcPct val="0"/>
              </a:spcAft>
              <a:buFontTx/>
              <a:buNone/>
            </a:pPr>
            <a:r>
              <a:rPr lang="fr-FR" b="1" dirty="0" smtClean="0"/>
              <a:t> Journée d’étude et d’information sur la </a:t>
            </a:r>
            <a:r>
              <a:rPr lang="fr-FR" b="1" dirty="0" smtClean="0">
                <a:solidFill>
                  <a:srgbClr val="FF0000"/>
                </a:solidFill>
              </a:rPr>
              <a:t>LF 2025</a:t>
            </a:r>
          </a:p>
        </p:txBody>
      </p:sp>
      <p:sp>
        <p:nvSpPr>
          <p:cNvPr id="9" name="Rectangle 8"/>
          <p:cNvSpPr/>
          <p:nvPr/>
        </p:nvSpPr>
        <p:spPr>
          <a:xfrm>
            <a:off x="242594" y="4529866"/>
            <a:ext cx="11259711" cy="20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sz="2400" b="1" u="sng" dirty="0">
              <a:solidFill>
                <a:srgbClr val="FFFFFF"/>
              </a:solidFill>
            </a:endParaRPr>
          </a:p>
          <a:p>
            <a:pPr eaLnBrk="0" fontAlgn="base" hangingPunct="0">
              <a:spcBef>
                <a:spcPct val="0"/>
              </a:spcBef>
              <a:spcAft>
                <a:spcPct val="0"/>
              </a:spcAft>
              <a:defRPr/>
            </a:pPr>
            <a:endParaRPr lang="fr-FR" sz="2400" b="1" u="sng" dirty="0">
              <a:solidFill>
                <a:srgbClr val="1C1C1C"/>
              </a:solidFill>
            </a:endParaRPr>
          </a:p>
          <a:p>
            <a:pPr eaLnBrk="0" fontAlgn="base" hangingPunct="0">
              <a:spcBef>
                <a:spcPct val="0"/>
              </a:spcBef>
              <a:spcAft>
                <a:spcPct val="0"/>
              </a:spcAft>
              <a:defRPr/>
            </a:pPr>
            <a:r>
              <a:rPr lang="fr-FR" sz="2800" b="1" u="sng" dirty="0" smtClean="0">
                <a:solidFill>
                  <a:srgbClr val="1C1C1C"/>
                </a:solidFill>
              </a:rPr>
              <a:t>-Elaboration et Présentation par:</a:t>
            </a:r>
            <a:r>
              <a:rPr lang="fr-FR" sz="2800" b="1" dirty="0" smtClean="0">
                <a:solidFill>
                  <a:srgbClr val="1C1C1C"/>
                </a:solidFill>
              </a:rPr>
              <a:t>   </a:t>
            </a:r>
            <a:r>
              <a:rPr lang="fr-FR" sz="2800" b="1" dirty="0" smtClean="0">
                <a:solidFill>
                  <a:srgbClr val="FFFFFF"/>
                </a:solidFill>
              </a:rPr>
              <a:t>Mr S.KACI AISSA</a:t>
            </a:r>
          </a:p>
          <a:p>
            <a:pPr eaLnBrk="0" fontAlgn="base" hangingPunct="0">
              <a:spcBef>
                <a:spcPct val="0"/>
              </a:spcBef>
              <a:spcAft>
                <a:spcPct val="0"/>
              </a:spcAft>
              <a:defRPr/>
            </a:pPr>
            <a:r>
              <a:rPr lang="fr-FR" sz="2800" b="1" dirty="0">
                <a:solidFill>
                  <a:srgbClr val="FFFFFF"/>
                </a:solidFill>
              </a:rPr>
              <a:t> </a:t>
            </a:r>
            <a:r>
              <a:rPr lang="fr-FR" sz="2800" b="1" dirty="0" smtClean="0">
                <a:solidFill>
                  <a:srgbClr val="FFFFFF"/>
                </a:solidFill>
              </a:rPr>
              <a:t>                                 </a:t>
            </a:r>
          </a:p>
          <a:p>
            <a:pPr eaLnBrk="0" fontAlgn="base" hangingPunct="0">
              <a:spcBef>
                <a:spcPct val="0"/>
              </a:spcBef>
              <a:spcAft>
                <a:spcPct val="0"/>
              </a:spcAft>
              <a:defRPr/>
            </a:pPr>
            <a:endParaRPr lang="fr-FR" sz="2400" dirty="0">
              <a:solidFill>
                <a:srgbClr val="FFFFFF"/>
              </a:solidFill>
            </a:endParaRPr>
          </a:p>
          <a:p>
            <a:pPr algn="ctr" fontAlgn="base">
              <a:spcBef>
                <a:spcPct val="0"/>
              </a:spcBef>
              <a:spcAft>
                <a:spcPct val="0"/>
              </a:spcAft>
              <a:defRPr/>
            </a:pPr>
            <a:endParaRPr lang="fr-FR" b="1" i="1" dirty="0">
              <a:solidFill>
                <a:srgbClr val="000000"/>
              </a:solidFill>
            </a:endParaRPr>
          </a:p>
        </p:txBody>
      </p:sp>
      <p:sp>
        <p:nvSpPr>
          <p:cNvPr id="2" name="Rectangle 1"/>
          <p:cNvSpPr/>
          <p:nvPr/>
        </p:nvSpPr>
        <p:spPr>
          <a:xfrm>
            <a:off x="242594" y="1444482"/>
            <a:ext cx="11801359" cy="1569660"/>
          </a:xfrm>
          <a:prstGeom prst="rect">
            <a:avLst/>
          </a:prstGeom>
        </p:spPr>
        <p:txBody>
          <a:bodyPr wrap="square">
            <a:spAutoFit/>
          </a:bodyPr>
          <a:lstStyle/>
          <a:p>
            <a:pPr algn="ctr"/>
            <a:r>
              <a:rPr lang="fr-FR" sz="3200" b="1" dirty="0" smtClean="0">
                <a:solidFill>
                  <a:srgbClr val="0070C0"/>
                </a:solidFill>
              </a:rPr>
              <a:t>Commentaire des principales dispositions de </a:t>
            </a:r>
            <a:r>
              <a:rPr lang="fr-FR" sz="3200" b="1" dirty="0">
                <a:solidFill>
                  <a:srgbClr val="0070C0"/>
                </a:solidFill>
                <a:latin typeface="Calibri" panose="020F0502020204030204" pitchFamily="34" charset="0"/>
              </a:rPr>
              <a:t>la LF </a:t>
            </a:r>
            <a:r>
              <a:rPr lang="fr-FR" sz="3200" b="1" dirty="0" smtClean="0">
                <a:solidFill>
                  <a:srgbClr val="0070C0"/>
                </a:solidFill>
                <a:latin typeface="Calibri" panose="020F0502020204030204" pitchFamily="34" charset="0"/>
              </a:rPr>
              <a:t>2025</a:t>
            </a:r>
          </a:p>
          <a:p>
            <a:pPr algn="ctr"/>
            <a:r>
              <a:rPr lang="fr-FR" sz="3200" b="1" dirty="0" smtClean="0">
                <a:solidFill>
                  <a:srgbClr val="0070C0"/>
                </a:solidFill>
                <a:latin typeface="Calibri" panose="020F0502020204030204" pitchFamily="34" charset="0"/>
              </a:rPr>
              <a:t>Et analyse de leurs impacts socio-économiques</a:t>
            </a:r>
          </a:p>
          <a:p>
            <a:pPr algn="ctr"/>
            <a:r>
              <a:rPr lang="fr-FR" sz="3200" b="1" dirty="0" smtClean="0">
                <a:solidFill>
                  <a:srgbClr val="00B050"/>
                </a:solidFill>
                <a:latin typeface="Calibri" panose="020F0502020204030204" pitchFamily="34" charset="0"/>
              </a:rPr>
              <a:t>(LOI n°24-08 du 24 novembre 2024- </a:t>
            </a:r>
            <a:r>
              <a:rPr lang="fr-FR" sz="3200" b="1" dirty="0" smtClean="0">
                <a:solidFill>
                  <a:srgbClr val="FFC000"/>
                </a:solidFill>
                <a:latin typeface="Calibri" panose="020F0502020204030204" pitchFamily="34" charset="0"/>
              </a:rPr>
              <a:t>JO n° 84 du 26 décembre 2024</a:t>
            </a:r>
            <a:r>
              <a:rPr lang="fr-FR" sz="3200" b="1" dirty="0" smtClean="0">
                <a:solidFill>
                  <a:srgbClr val="00B050"/>
                </a:solidFill>
                <a:latin typeface="Calibri" panose="020F0502020204030204" pitchFamily="34" charset="0"/>
              </a:rPr>
              <a:t> )</a:t>
            </a:r>
            <a:endParaRPr lang="fr-FR" sz="3200" dirty="0">
              <a:solidFill>
                <a:srgbClr val="00B050"/>
              </a:solidFill>
            </a:endParaRPr>
          </a:p>
        </p:txBody>
      </p:sp>
    </p:spTree>
    <p:extLst>
      <p:ext uri="{BB962C8B-B14F-4D97-AF65-F5344CB8AC3E}">
        <p14:creationId xmlns:p14="http://schemas.microsoft.com/office/powerpoint/2010/main" val="3960070457"/>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005839" y="692697"/>
            <a:ext cx="9771017"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buNone/>
            </a:pPr>
            <a:r>
              <a:rPr lang="fr-FR" sz="2800" b="1" dirty="0" smtClean="0">
                <a:solidFill>
                  <a:schemeClr val="tx1"/>
                </a:solidFill>
              </a:rPr>
              <a:t>Volumes –HC 2025: production commerciale: </a:t>
            </a:r>
            <a:r>
              <a:rPr lang="fr-FR" sz="2800" b="1" dirty="0" smtClean="0">
                <a:solidFill>
                  <a:srgbClr val="0070C0"/>
                </a:solidFill>
              </a:rPr>
              <a:t>175 MTEP</a:t>
            </a:r>
          </a:p>
          <a:p>
            <a:pPr>
              <a:buNone/>
            </a:pPr>
            <a:r>
              <a:rPr lang="fr-FR" sz="2800" b="1" dirty="0">
                <a:solidFill>
                  <a:srgbClr val="C00000"/>
                </a:solidFill>
              </a:rPr>
              <a:t>	</a:t>
            </a:r>
            <a:r>
              <a:rPr lang="fr-FR" sz="2800" b="1" dirty="0" smtClean="0">
                <a:solidFill>
                  <a:srgbClr val="00B050"/>
                </a:solidFill>
              </a:rPr>
              <a:t>-Export: 99,3 MTEP 56,5 %</a:t>
            </a:r>
          </a:p>
          <a:p>
            <a:pPr>
              <a:buNone/>
            </a:pPr>
            <a:r>
              <a:rPr lang="fr-FR" sz="2800" b="1" dirty="0">
                <a:solidFill>
                  <a:srgbClr val="00B0F0"/>
                </a:solidFill>
              </a:rPr>
              <a:t>	</a:t>
            </a:r>
            <a:r>
              <a:rPr lang="fr-FR" sz="2800" b="1" dirty="0" smtClean="0">
                <a:solidFill>
                  <a:srgbClr val="FF0000"/>
                </a:solidFill>
              </a:rPr>
              <a:t>-MN: 76,4 MTEP  43,5 % </a:t>
            </a:r>
          </a:p>
          <a:p>
            <a:pPr>
              <a:buNone/>
            </a:pPr>
            <a:endParaRPr lang="fr-FR" sz="2800" dirty="0" smtClean="0"/>
          </a:p>
          <a:p>
            <a:pPr>
              <a:buNone/>
            </a:pPr>
            <a:r>
              <a:rPr lang="fr-FR" sz="2800" b="1" dirty="0" smtClean="0">
                <a:solidFill>
                  <a:srgbClr val="0070C0"/>
                </a:solidFill>
              </a:rPr>
              <a:t>Q: -différenciation de prix de vente entre MN et export ?</a:t>
            </a:r>
          </a:p>
          <a:p>
            <a:pPr>
              <a:buNone/>
            </a:pPr>
            <a:r>
              <a:rPr lang="fr-FR" sz="2800" b="1" dirty="0">
                <a:solidFill>
                  <a:srgbClr val="0070C0"/>
                </a:solidFill>
              </a:rPr>
              <a:t>	</a:t>
            </a:r>
            <a:r>
              <a:rPr lang="fr-FR" sz="2800" b="1" dirty="0" smtClean="0">
                <a:solidFill>
                  <a:srgbClr val="0070C0"/>
                </a:solidFill>
              </a:rPr>
              <a:t> -distinction entre production primaire et commercialisée ?</a:t>
            </a:r>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10</a:t>
            </a:fld>
            <a:endParaRPr lang="es-ES" altLang="fr-FR" sz="1400">
              <a:solidFill>
                <a:prstClr val="black"/>
              </a:solidFill>
            </a:endParaRPr>
          </a:p>
        </p:txBody>
      </p:sp>
    </p:spTree>
    <p:extLst>
      <p:ext uri="{BB962C8B-B14F-4D97-AF65-F5344CB8AC3E}">
        <p14:creationId xmlns:p14="http://schemas.microsoft.com/office/powerpoint/2010/main" val="1444040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40B7D2F2-35FC-4D73-82EC-D191AC7BDD92}"/>
              </a:ext>
            </a:extLst>
          </p:cNvPr>
          <p:cNvSpPr>
            <a:spLocks noChangeArrowheads="1"/>
          </p:cNvSpPr>
          <p:nvPr/>
        </p:nvSpPr>
        <p:spPr bwMode="auto">
          <a:xfrm>
            <a:off x="5568951" y="2405064"/>
            <a:ext cx="911225"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sz="1500" b="1">
                <a:solidFill>
                  <a:srgbClr val="000000"/>
                </a:solidFill>
                <a:latin typeface="Calibri" panose="020F0502020204030204" pitchFamily="34" charset="0"/>
              </a:rPr>
              <a:t>-Taux IFU  </a:t>
            </a:r>
            <a:endParaRPr lang="fr-FR" altLang="fr-FR" sz="1500">
              <a:solidFill>
                <a:srgbClr val="000000"/>
              </a:solidFill>
              <a:latin typeface="Calibri" panose="020F0502020204030204" pitchFamily="34" charset="0"/>
            </a:endParaRPr>
          </a:p>
        </p:txBody>
      </p:sp>
      <p:sp>
        <p:nvSpPr>
          <p:cNvPr id="160771" name="Rectangle 4">
            <a:extLst>
              <a:ext uri="{FF2B5EF4-FFF2-40B4-BE49-F238E27FC236}">
                <a16:creationId xmlns:a16="http://schemas.microsoft.com/office/drawing/2014/main" id="{11C3D889-3A5C-4115-968A-944D8B699C85}"/>
              </a:ext>
            </a:extLst>
          </p:cNvPr>
          <p:cNvSpPr>
            <a:spLocks noChangeArrowheads="1"/>
          </p:cNvSpPr>
          <p:nvPr/>
        </p:nvSpPr>
        <p:spPr bwMode="auto">
          <a:xfrm>
            <a:off x="5891350" y="3675063"/>
            <a:ext cx="3448593" cy="105836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a:solidFill>
                  <a:srgbClr val="000000"/>
                </a:solidFill>
                <a:latin typeface="Calibri" panose="020F0502020204030204" pitchFamily="34" charset="0"/>
              </a:rPr>
              <a:t>12% : autres  </a:t>
            </a:r>
            <a:r>
              <a:rPr lang="fr-FR" altLang="fr-FR" b="1" dirty="0" smtClean="0">
                <a:solidFill>
                  <a:srgbClr val="000000"/>
                </a:solidFill>
                <a:latin typeface="Calibri" panose="020F0502020204030204" pitchFamily="34" charset="0"/>
              </a:rPr>
              <a:t>activités (services + professions libérales BNC)</a:t>
            </a:r>
          </a:p>
          <a:p>
            <a:pPr defTabSz="457200" eaLnBrk="1" hangingPunct="1">
              <a:lnSpc>
                <a:spcPct val="107000"/>
              </a:lnSpc>
              <a:spcAft>
                <a:spcPts val="600"/>
              </a:spcAft>
            </a:pPr>
            <a:r>
              <a:rPr lang="fr-FR" altLang="fr-FR" b="1" dirty="0" smtClean="0">
                <a:solidFill>
                  <a:srgbClr val="FF0000"/>
                </a:solidFill>
                <a:latin typeface="Calibri" panose="020F0502020204030204" pitchFamily="34" charset="0"/>
              </a:rPr>
              <a:t>0,5% : auto-entrepreneur</a:t>
            </a:r>
            <a:endParaRPr lang="fr-FR" altLang="fr-FR" b="1" dirty="0">
              <a:solidFill>
                <a:srgbClr val="FF0000"/>
              </a:solidFill>
              <a:latin typeface="Calibri" panose="020F0502020204030204" pitchFamily="34" charset="0"/>
            </a:endParaRPr>
          </a:p>
        </p:txBody>
      </p:sp>
      <p:sp>
        <p:nvSpPr>
          <p:cNvPr id="160772" name="Rectangle 5">
            <a:extLst>
              <a:ext uri="{FF2B5EF4-FFF2-40B4-BE49-F238E27FC236}">
                <a16:creationId xmlns:a16="http://schemas.microsoft.com/office/drawing/2014/main" id="{7B2BB04C-0BB9-4F47-87C5-0D67A22BA8B1}"/>
              </a:ext>
            </a:extLst>
          </p:cNvPr>
          <p:cNvSpPr>
            <a:spLocks noChangeArrowheads="1"/>
          </p:cNvSpPr>
          <p:nvPr/>
        </p:nvSpPr>
        <p:spPr bwMode="auto">
          <a:xfrm>
            <a:off x="2693989" y="3675063"/>
            <a:ext cx="2395537" cy="6842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a:solidFill>
                  <a:srgbClr val="000000"/>
                </a:solidFill>
                <a:latin typeface="Calibri" panose="020F0502020204030204" pitchFamily="34" charset="0"/>
              </a:rPr>
              <a:t>5% : commerce et production </a:t>
            </a:r>
          </a:p>
        </p:txBody>
      </p:sp>
      <p:cxnSp>
        <p:nvCxnSpPr>
          <p:cNvPr id="8" name="Connecteur droit avec flèche 7">
            <a:extLst>
              <a:ext uri="{FF2B5EF4-FFF2-40B4-BE49-F238E27FC236}">
                <a16:creationId xmlns:a16="http://schemas.microsoft.com/office/drawing/2014/main" id="{078F9B03-38F6-4633-A784-AEA8223B66D1}"/>
              </a:ext>
            </a:extLst>
          </p:cNvPr>
          <p:cNvCxnSpPr>
            <a:stCxn id="160770" idx="2"/>
            <a:endCxn id="160771" idx="0"/>
          </p:cNvCxnSpPr>
          <p:nvPr/>
        </p:nvCxnSpPr>
        <p:spPr>
          <a:xfrm>
            <a:off x="6024564" y="2744789"/>
            <a:ext cx="1591083" cy="930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id="{4CFCE374-B410-4D2F-93F2-E52EFB4F64A6}"/>
              </a:ext>
            </a:extLst>
          </p:cNvPr>
          <p:cNvCxnSpPr>
            <a:stCxn id="160770" idx="2"/>
            <a:endCxn id="160772" idx="0"/>
          </p:cNvCxnSpPr>
          <p:nvPr/>
        </p:nvCxnSpPr>
        <p:spPr>
          <a:xfrm flipH="1">
            <a:off x="3890963" y="2744789"/>
            <a:ext cx="2133600" cy="930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27049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8">
            <a:extLst>
              <a:ext uri="{FF2B5EF4-FFF2-40B4-BE49-F238E27FC236}">
                <a16:creationId xmlns:a16="http://schemas.microsoft.com/office/drawing/2014/main" id="{83159E3C-4ED9-4920-BBB2-CCF0696D6CA3}"/>
              </a:ext>
            </a:extLst>
          </p:cNvPr>
          <p:cNvGrpSpPr>
            <a:grpSpLocks/>
          </p:cNvGrpSpPr>
          <p:nvPr/>
        </p:nvGrpSpPr>
        <p:grpSpPr bwMode="auto">
          <a:xfrm>
            <a:off x="1231728" y="911236"/>
            <a:ext cx="9093772" cy="3061710"/>
            <a:chOff x="1302011" y="784245"/>
            <a:chExt cx="10814191" cy="2844375"/>
          </a:xfrm>
          <a:solidFill>
            <a:schemeClr val="tx1">
              <a:lumMod val="75000"/>
              <a:lumOff val="25000"/>
            </a:schemeClr>
          </a:solidFill>
        </p:grpSpPr>
        <p:sp>
          <p:nvSpPr>
            <p:cNvPr id="161796" name="Rectangle 4">
              <a:extLst>
                <a:ext uri="{FF2B5EF4-FFF2-40B4-BE49-F238E27FC236}">
                  <a16:creationId xmlns:a16="http://schemas.microsoft.com/office/drawing/2014/main" id="{C82F8AFA-9952-404A-8F31-CF05714F36B6}"/>
                </a:ext>
              </a:extLst>
            </p:cNvPr>
            <p:cNvSpPr>
              <a:spLocks noChangeArrowheads="1"/>
            </p:cNvSpPr>
            <p:nvPr/>
          </p:nvSpPr>
          <p:spPr bwMode="auto">
            <a:xfrm>
              <a:off x="4068149" y="784245"/>
              <a:ext cx="3801483" cy="50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u="sng" dirty="0">
                  <a:solidFill>
                    <a:srgbClr val="000000"/>
                  </a:solidFill>
                  <a:latin typeface="Calibri" panose="020F0502020204030204" pitchFamily="34" charset="0"/>
                </a:rPr>
                <a:t>-Procédure d’imposition à l’IFU </a:t>
              </a:r>
              <a:endParaRPr lang="fr-FR" altLang="fr-FR" u="sng" dirty="0">
                <a:solidFill>
                  <a:srgbClr val="000000"/>
                </a:solidFill>
                <a:latin typeface="Calibri" panose="020F0502020204030204" pitchFamily="34" charset="0"/>
              </a:endParaRPr>
            </a:p>
          </p:txBody>
        </p:sp>
        <p:sp>
          <p:nvSpPr>
            <p:cNvPr id="161797" name="Rectangle 5">
              <a:extLst>
                <a:ext uri="{FF2B5EF4-FFF2-40B4-BE49-F238E27FC236}">
                  <a16:creationId xmlns:a16="http://schemas.microsoft.com/office/drawing/2014/main" id="{51313F83-E055-4EA3-939E-8503F34C493D}"/>
                </a:ext>
              </a:extLst>
            </p:cNvPr>
            <p:cNvSpPr>
              <a:spLocks noChangeArrowheads="1"/>
            </p:cNvSpPr>
            <p:nvPr/>
          </p:nvSpPr>
          <p:spPr bwMode="auto">
            <a:xfrm>
              <a:off x="1302011" y="1713751"/>
              <a:ext cx="10814191" cy="36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smtClean="0">
                  <a:solidFill>
                    <a:srgbClr val="000000"/>
                  </a:solidFill>
                  <a:latin typeface="Calibri" panose="020F0502020204030204" pitchFamily="34" charset="0"/>
                </a:rPr>
                <a:t>Auto-déclaration</a:t>
              </a:r>
              <a:r>
                <a:rPr lang="fr-FR" altLang="fr-FR" dirty="0" smtClean="0">
                  <a:solidFill>
                    <a:srgbClr val="000000"/>
                  </a:solidFill>
                  <a:latin typeface="Calibri" panose="020F0502020204030204" pitchFamily="34" charset="0"/>
                </a:rPr>
                <a:t> des recettes professionnelles ou CA au plus tard le </a:t>
              </a:r>
              <a:r>
                <a:rPr lang="fr-FR" altLang="fr-FR" b="1" dirty="0" smtClean="0">
                  <a:solidFill>
                    <a:srgbClr val="000000"/>
                  </a:solidFill>
                  <a:latin typeface="Calibri" panose="020F0502020204030204" pitchFamily="34" charset="0"/>
                </a:rPr>
                <a:t>30 juin</a:t>
              </a:r>
              <a:r>
                <a:rPr lang="fr-FR" altLang="fr-FR" dirty="0" smtClean="0">
                  <a:solidFill>
                    <a:srgbClr val="000000"/>
                  </a:solidFill>
                  <a:latin typeface="Calibri" panose="020F0502020204030204" pitchFamily="34" charset="0"/>
                </a:rPr>
                <a:t> de </a:t>
              </a:r>
              <a:r>
                <a:rPr lang="fr-FR" altLang="fr-FR" dirty="0">
                  <a:solidFill>
                    <a:srgbClr val="000000"/>
                  </a:solidFill>
                  <a:latin typeface="Calibri" panose="020F0502020204030204" pitchFamily="34" charset="0"/>
                </a:rPr>
                <a:t>l’année N (</a:t>
              </a:r>
              <a:r>
                <a:rPr lang="fr-FR" altLang="fr-FR" dirty="0" smtClean="0">
                  <a:solidFill>
                    <a:srgbClr val="000000"/>
                  </a:solidFill>
                  <a:latin typeface="Calibri" panose="020F0502020204030204" pitchFamily="34" charset="0"/>
                </a:rPr>
                <a:t>G 12)</a:t>
              </a:r>
              <a:endParaRPr lang="fr-FR" altLang="fr-FR" dirty="0">
                <a:solidFill>
                  <a:srgbClr val="000000"/>
                </a:solidFill>
                <a:latin typeface="Calibri" panose="020F0502020204030204" pitchFamily="34" charset="0"/>
              </a:endParaRPr>
            </a:p>
          </p:txBody>
        </p:sp>
        <p:sp>
          <p:nvSpPr>
            <p:cNvPr id="161798" name="Rectangle 6">
              <a:extLst>
                <a:ext uri="{FF2B5EF4-FFF2-40B4-BE49-F238E27FC236}">
                  <a16:creationId xmlns:a16="http://schemas.microsoft.com/office/drawing/2014/main" id="{B8DAD5B1-E506-4C5D-A8D6-3CC2B5BA31D0}"/>
                </a:ext>
              </a:extLst>
            </p:cNvPr>
            <p:cNvSpPr>
              <a:spLocks noChangeArrowheads="1"/>
            </p:cNvSpPr>
            <p:nvPr/>
          </p:nvSpPr>
          <p:spPr bwMode="auto">
            <a:xfrm>
              <a:off x="1302011" y="2631085"/>
              <a:ext cx="9517905" cy="36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dirty="0" smtClean="0">
                  <a:solidFill>
                    <a:srgbClr val="000000"/>
                  </a:solidFill>
                  <a:latin typeface="Calibri" panose="020F0502020204030204" pitchFamily="34" charset="0"/>
                </a:rPr>
                <a:t>              Choix du paiement en </a:t>
              </a:r>
              <a:r>
                <a:rPr lang="fr-FR" altLang="fr-FR" b="1" dirty="0" smtClean="0">
                  <a:solidFill>
                    <a:srgbClr val="000000"/>
                  </a:solidFill>
                  <a:latin typeface="Calibri" panose="020F0502020204030204" pitchFamily="34" charset="0"/>
                </a:rPr>
                <a:t>une seule fois ou par 3 tranches </a:t>
              </a:r>
              <a:r>
                <a:rPr lang="fr-FR" altLang="fr-FR" dirty="0" smtClean="0">
                  <a:solidFill>
                    <a:srgbClr val="000000"/>
                  </a:solidFill>
                  <a:latin typeface="Calibri" panose="020F0502020204030204" pitchFamily="34" charset="0"/>
                </a:rPr>
                <a:t> </a:t>
              </a:r>
              <a:endParaRPr lang="fr-FR" altLang="fr-FR" dirty="0">
                <a:solidFill>
                  <a:srgbClr val="000000"/>
                </a:solidFill>
                <a:latin typeface="Calibri" panose="020F0502020204030204" pitchFamily="34" charset="0"/>
              </a:endParaRPr>
            </a:p>
          </p:txBody>
        </p:sp>
        <p:sp>
          <p:nvSpPr>
            <p:cNvPr id="12" name="Flèche vers le bas 11">
              <a:extLst>
                <a:ext uri="{FF2B5EF4-FFF2-40B4-BE49-F238E27FC236}">
                  <a16:creationId xmlns:a16="http://schemas.microsoft.com/office/drawing/2014/main" id="{0C0B97DD-6E6F-4D79-9359-D5E46408B239}"/>
                </a:ext>
              </a:extLst>
            </p:cNvPr>
            <p:cNvSpPr/>
            <p:nvPr/>
          </p:nvSpPr>
          <p:spPr>
            <a:xfrm>
              <a:off x="5488918" y="1175769"/>
              <a:ext cx="283175" cy="573532"/>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3" name="Flèche vers le bas 12">
              <a:extLst>
                <a:ext uri="{FF2B5EF4-FFF2-40B4-BE49-F238E27FC236}">
                  <a16:creationId xmlns:a16="http://schemas.microsoft.com/office/drawing/2014/main" id="{27336A4B-DED1-4CC0-8678-E4CF7791590E}"/>
                </a:ext>
              </a:extLst>
            </p:cNvPr>
            <p:cNvSpPr/>
            <p:nvPr/>
          </p:nvSpPr>
          <p:spPr>
            <a:xfrm>
              <a:off x="5488918" y="2104848"/>
              <a:ext cx="268072" cy="493109"/>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4" name="Flèche vers le bas 13">
              <a:extLst>
                <a:ext uri="{FF2B5EF4-FFF2-40B4-BE49-F238E27FC236}">
                  <a16:creationId xmlns:a16="http://schemas.microsoft.com/office/drawing/2014/main" id="{EF261BD1-B209-43BC-A37D-BE8CA7276690}"/>
                </a:ext>
              </a:extLst>
            </p:cNvPr>
            <p:cNvSpPr/>
            <p:nvPr/>
          </p:nvSpPr>
          <p:spPr>
            <a:xfrm>
              <a:off x="5475703" y="3234979"/>
              <a:ext cx="281288" cy="393641"/>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grpSp>
      <p:sp>
        <p:nvSpPr>
          <p:cNvPr id="19" name="Rectangle 6">
            <a:extLst>
              <a:ext uri="{FF2B5EF4-FFF2-40B4-BE49-F238E27FC236}">
                <a16:creationId xmlns:a16="http://schemas.microsoft.com/office/drawing/2014/main" id="{B8DAD5B1-E506-4C5D-A8D6-3CC2B5BA31D0}"/>
              </a:ext>
            </a:extLst>
          </p:cNvPr>
          <p:cNvSpPr>
            <a:spLocks noChangeArrowheads="1"/>
          </p:cNvSpPr>
          <p:nvPr/>
        </p:nvSpPr>
        <p:spPr bwMode="auto">
          <a:xfrm>
            <a:off x="1787236" y="3972946"/>
            <a:ext cx="7751620"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smtClean="0">
                <a:solidFill>
                  <a:srgbClr val="000000"/>
                </a:solidFill>
                <a:latin typeface="Calibri" panose="020F0502020204030204" pitchFamily="34" charset="0"/>
              </a:rPr>
              <a:t>Déclaration définitive </a:t>
            </a:r>
            <a:r>
              <a:rPr lang="fr-FR" altLang="fr-FR" dirty="0" smtClean="0">
                <a:solidFill>
                  <a:srgbClr val="000000"/>
                </a:solidFill>
                <a:latin typeface="Calibri" panose="020F0502020204030204" pitchFamily="34" charset="0"/>
              </a:rPr>
              <a:t>en N+1 à souscrire au plus tard le </a:t>
            </a:r>
            <a:r>
              <a:rPr lang="fr-FR" altLang="fr-FR" b="1" dirty="0" smtClean="0">
                <a:solidFill>
                  <a:srgbClr val="000000"/>
                </a:solidFill>
                <a:latin typeface="Calibri" panose="020F0502020204030204" pitchFamily="34" charset="0"/>
              </a:rPr>
              <a:t>20 janvier </a:t>
            </a:r>
            <a:r>
              <a:rPr lang="fr-FR" altLang="fr-FR" dirty="0" smtClean="0">
                <a:solidFill>
                  <a:srgbClr val="000000"/>
                </a:solidFill>
                <a:latin typeface="Calibri" panose="020F0502020204030204" pitchFamily="34" charset="0"/>
              </a:rPr>
              <a:t>(G 12-bis).</a:t>
            </a:r>
            <a:endParaRPr lang="fr-FR" altLang="fr-FR" dirty="0">
              <a:solidFill>
                <a:srgbClr val="000000"/>
              </a:solidFill>
              <a:latin typeface="Calibri" panose="020F0502020204030204" pitchFamily="34" charset="0"/>
            </a:endParaRPr>
          </a:p>
        </p:txBody>
      </p:sp>
      <p:sp>
        <p:nvSpPr>
          <p:cNvPr id="20" name="Rectangle 19"/>
          <p:cNvSpPr/>
          <p:nvPr/>
        </p:nvSpPr>
        <p:spPr>
          <a:xfrm>
            <a:off x="817419" y="4710545"/>
            <a:ext cx="10626436" cy="188422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fr-FR" b="1" dirty="0" smtClean="0">
                <a:solidFill>
                  <a:prstClr val="white"/>
                </a:solidFill>
              </a:rPr>
              <a:t>NB</a:t>
            </a:r>
            <a:r>
              <a:rPr lang="fr-FR" dirty="0" smtClean="0">
                <a:solidFill>
                  <a:prstClr val="white"/>
                </a:solidFill>
              </a:rPr>
              <a:t>: - pour les nouveaux contribuables, ils doivent souscrire leur déclaration avec le paiement de l’impôt dû au plus tard le 31/12 de la même année (début d’activité).</a:t>
            </a:r>
          </a:p>
          <a:p>
            <a:pPr defTabSz="457200">
              <a:buFontTx/>
              <a:buChar char="-"/>
            </a:pPr>
            <a:r>
              <a:rPr lang="fr-FR" dirty="0" smtClean="0">
                <a:solidFill>
                  <a:prstClr val="white"/>
                </a:solidFill>
              </a:rPr>
              <a:t>Possibilité d’option au régime du réel. Déclaration à souscrire avant le 1</a:t>
            </a:r>
            <a:r>
              <a:rPr lang="fr-FR" baseline="30000" dirty="0" smtClean="0">
                <a:solidFill>
                  <a:prstClr val="white"/>
                </a:solidFill>
              </a:rPr>
              <a:t>er</a:t>
            </a:r>
            <a:r>
              <a:rPr lang="fr-FR" dirty="0" smtClean="0">
                <a:solidFill>
                  <a:prstClr val="white"/>
                </a:solidFill>
              </a:rPr>
              <a:t> février de l’année d’option (elle est irrévocable). Pour les nouveaux contribuables, option lors de  la souscription de la déclaration d’existence. </a:t>
            </a:r>
          </a:p>
          <a:p>
            <a:pPr defTabSz="457200">
              <a:buFontTx/>
              <a:buChar char="-"/>
            </a:pPr>
            <a:r>
              <a:rPr lang="fr-FR" dirty="0" smtClean="0">
                <a:solidFill>
                  <a:prstClr val="white"/>
                </a:solidFill>
              </a:rPr>
              <a:t>Possibilité de dénonciation du forfait en cas de régularisation dépassant le seuil de l’IFU.</a:t>
            </a:r>
            <a:endParaRPr lang="fr-FR" dirty="0">
              <a:solidFill>
                <a:prstClr val="white"/>
              </a:solidFill>
            </a:endParaRPr>
          </a:p>
        </p:txBody>
      </p:sp>
    </p:spTree>
    <p:extLst>
      <p:ext uri="{BB962C8B-B14F-4D97-AF65-F5344CB8AC3E}">
        <p14:creationId xmlns:p14="http://schemas.microsoft.com/office/powerpoint/2010/main" val="22312962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8" name="Groupe 22">
            <a:extLst>
              <a:ext uri="{FF2B5EF4-FFF2-40B4-BE49-F238E27FC236}">
                <a16:creationId xmlns:a16="http://schemas.microsoft.com/office/drawing/2014/main" id="{069AD792-C3F6-4412-A8DC-DDA3B1C503CA}"/>
              </a:ext>
            </a:extLst>
          </p:cNvPr>
          <p:cNvGrpSpPr>
            <a:grpSpLocks/>
          </p:cNvGrpSpPr>
          <p:nvPr/>
        </p:nvGrpSpPr>
        <p:grpSpPr bwMode="auto">
          <a:xfrm>
            <a:off x="581891" y="2908301"/>
            <a:ext cx="9751149" cy="2456081"/>
            <a:chOff x="929095" y="2838597"/>
            <a:chExt cx="10365678" cy="3273841"/>
          </a:xfrm>
        </p:grpSpPr>
        <p:cxnSp>
          <p:nvCxnSpPr>
            <p:cNvPr id="14" name="Connecteur droit 13">
              <a:extLst>
                <a:ext uri="{FF2B5EF4-FFF2-40B4-BE49-F238E27FC236}">
                  <a16:creationId xmlns:a16="http://schemas.microsoft.com/office/drawing/2014/main" id="{ED159B05-4783-4168-AFFF-6A8E39E5915B}"/>
                </a:ext>
              </a:extLst>
            </p:cNvPr>
            <p:cNvCxnSpPr/>
            <p:nvPr/>
          </p:nvCxnSpPr>
          <p:spPr>
            <a:xfrm>
              <a:off x="1828711" y="3450140"/>
              <a:ext cx="0" cy="256043"/>
            </a:xfrm>
            <a:prstGeom prst="line">
              <a:avLst/>
            </a:prstGeom>
          </p:spPr>
          <p:style>
            <a:lnRef idx="1">
              <a:schemeClr val="dk1"/>
            </a:lnRef>
            <a:fillRef idx="0">
              <a:schemeClr val="dk1"/>
            </a:fillRef>
            <a:effectRef idx="0">
              <a:schemeClr val="dk1"/>
            </a:effectRef>
            <a:fontRef idx="minor">
              <a:schemeClr val="tx1"/>
            </a:fontRef>
          </p:style>
        </p:cxnSp>
        <p:grpSp>
          <p:nvGrpSpPr>
            <p:cNvPr id="167940" name="Groupe 21">
              <a:extLst>
                <a:ext uri="{FF2B5EF4-FFF2-40B4-BE49-F238E27FC236}">
                  <a16:creationId xmlns:a16="http://schemas.microsoft.com/office/drawing/2014/main" id="{C02410CA-7CB7-4548-9C05-7B5F80C93872}"/>
                </a:ext>
              </a:extLst>
            </p:cNvPr>
            <p:cNvGrpSpPr>
              <a:grpSpLocks/>
            </p:cNvGrpSpPr>
            <p:nvPr/>
          </p:nvGrpSpPr>
          <p:grpSpPr bwMode="auto">
            <a:xfrm>
              <a:off x="929095" y="2838597"/>
              <a:ext cx="10365678" cy="3273841"/>
              <a:chOff x="1534402" y="2362078"/>
              <a:chExt cx="10365678" cy="3273841"/>
            </a:xfrm>
          </p:grpSpPr>
          <p:sp>
            <p:nvSpPr>
              <p:cNvPr id="167941" name="Rectangle 3">
                <a:extLst>
                  <a:ext uri="{FF2B5EF4-FFF2-40B4-BE49-F238E27FC236}">
                    <a16:creationId xmlns:a16="http://schemas.microsoft.com/office/drawing/2014/main" id="{76560BF3-2AD0-42BC-BE0A-0368340F275D}"/>
                  </a:ext>
                </a:extLst>
              </p:cNvPr>
              <p:cNvSpPr>
                <a:spLocks noChangeArrowheads="1"/>
              </p:cNvSpPr>
              <p:nvPr/>
            </p:nvSpPr>
            <p:spPr bwMode="auto">
              <a:xfrm>
                <a:off x="7779812" y="4110994"/>
                <a:ext cx="4120268" cy="5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smtClean="0">
                    <a:solidFill>
                      <a:srgbClr val="0070C0"/>
                    </a:solidFill>
                    <a:latin typeface="Calibri" panose="020F0502020204030204" pitchFamily="34" charset="0"/>
                  </a:rPr>
                  <a:t>-25% (15 sep) </a:t>
                </a:r>
                <a:r>
                  <a:rPr lang="fr-FR" altLang="fr-FR" b="1" dirty="0">
                    <a:solidFill>
                      <a:srgbClr val="0070C0"/>
                    </a:solidFill>
                    <a:latin typeface="Calibri" panose="020F0502020204030204" pitchFamily="34" charset="0"/>
                  </a:rPr>
                  <a:t>et </a:t>
                </a:r>
                <a:r>
                  <a:rPr lang="fr-FR" altLang="fr-FR" b="1" dirty="0" smtClean="0">
                    <a:solidFill>
                      <a:srgbClr val="0070C0"/>
                    </a:solidFill>
                    <a:latin typeface="Calibri" panose="020F0502020204030204" pitchFamily="34" charset="0"/>
                  </a:rPr>
                  <a:t>25% (15 </a:t>
                </a:r>
                <a:r>
                  <a:rPr lang="fr-FR" altLang="fr-FR" b="1" dirty="0">
                    <a:solidFill>
                      <a:srgbClr val="0070C0"/>
                    </a:solidFill>
                    <a:latin typeface="Calibri" panose="020F0502020204030204" pitchFamily="34" charset="0"/>
                  </a:rPr>
                  <a:t>déc.)</a:t>
                </a:r>
              </a:p>
            </p:txBody>
          </p:sp>
          <p:sp>
            <p:nvSpPr>
              <p:cNvPr id="167942" name="Rectangle 4">
                <a:extLst>
                  <a:ext uri="{FF2B5EF4-FFF2-40B4-BE49-F238E27FC236}">
                    <a16:creationId xmlns:a16="http://schemas.microsoft.com/office/drawing/2014/main" id="{08FBB823-AED2-47EC-9401-66AD4AAD11D7}"/>
                  </a:ext>
                </a:extLst>
              </p:cNvPr>
              <p:cNvSpPr>
                <a:spLocks noChangeArrowheads="1"/>
              </p:cNvSpPr>
              <p:nvPr/>
            </p:nvSpPr>
            <p:spPr bwMode="auto">
              <a:xfrm>
                <a:off x="4697126" y="2362078"/>
                <a:ext cx="2658839" cy="51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a:solidFill>
                      <a:srgbClr val="000000"/>
                    </a:solidFill>
                    <a:latin typeface="Calibri" panose="020F0502020204030204" pitchFamily="34" charset="0"/>
                  </a:rPr>
                  <a:t>-Paiement de l’IFU </a:t>
                </a:r>
                <a:endParaRPr lang="fr-FR" altLang="fr-FR">
                  <a:solidFill>
                    <a:srgbClr val="000000"/>
                  </a:solidFill>
                  <a:latin typeface="Calibri" panose="020F0502020204030204" pitchFamily="34" charset="0"/>
                </a:endParaRPr>
              </a:p>
            </p:txBody>
          </p:sp>
          <p:sp>
            <p:nvSpPr>
              <p:cNvPr id="167943" name="Rectangle 5">
                <a:extLst>
                  <a:ext uri="{FF2B5EF4-FFF2-40B4-BE49-F238E27FC236}">
                    <a16:creationId xmlns:a16="http://schemas.microsoft.com/office/drawing/2014/main" id="{64B24106-516C-4E2C-B7C8-76789F38435D}"/>
                  </a:ext>
                </a:extLst>
              </p:cNvPr>
              <p:cNvSpPr>
                <a:spLocks noChangeArrowheads="1"/>
              </p:cNvSpPr>
              <p:nvPr/>
            </p:nvSpPr>
            <p:spPr bwMode="auto">
              <a:xfrm>
                <a:off x="1534402" y="3229964"/>
                <a:ext cx="3514757" cy="240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u="sng" dirty="0">
                    <a:solidFill>
                      <a:srgbClr val="00B050"/>
                    </a:solidFill>
                    <a:latin typeface="Calibri" panose="020F0502020204030204" pitchFamily="34" charset="0"/>
                  </a:rPr>
                  <a:t>Règlement total</a:t>
                </a:r>
                <a:r>
                  <a:rPr lang="fr-FR" altLang="fr-FR" u="sng" dirty="0">
                    <a:solidFill>
                      <a:srgbClr val="00B050"/>
                    </a:solidFill>
                    <a:latin typeface="Calibri" panose="020F0502020204030204" pitchFamily="34" charset="0"/>
                  </a:rPr>
                  <a:t> </a:t>
                </a:r>
              </a:p>
              <a:p>
                <a:pPr defTabSz="457200" eaLnBrk="1" hangingPunct="1">
                  <a:lnSpc>
                    <a:spcPct val="107000"/>
                  </a:lnSpc>
                  <a:spcAft>
                    <a:spcPts val="600"/>
                  </a:spcAft>
                </a:pPr>
                <a:r>
                  <a:rPr lang="fr-FR" altLang="fr-FR" dirty="0" smtClean="0">
                    <a:solidFill>
                      <a:srgbClr val="000000"/>
                    </a:solidFill>
                    <a:latin typeface="Calibri" panose="020F0502020204030204" pitchFamily="34" charset="0"/>
                  </a:rPr>
                  <a:t>-Déclaration prévisionnelle </a:t>
                </a:r>
                <a:r>
                  <a:rPr lang="fr-FR" altLang="fr-FR" b="1" dirty="0" smtClean="0">
                    <a:solidFill>
                      <a:srgbClr val="0070C0"/>
                    </a:solidFill>
                    <a:latin typeface="Calibri" panose="020F0502020204030204" pitchFamily="34" charset="0"/>
                  </a:rPr>
                  <a:t>30 juin</a:t>
                </a:r>
              </a:p>
              <a:p>
                <a:pPr defTabSz="457200" eaLnBrk="1" hangingPunct="1">
                  <a:lnSpc>
                    <a:spcPct val="107000"/>
                  </a:lnSpc>
                  <a:spcAft>
                    <a:spcPts val="600"/>
                  </a:spcAft>
                </a:pPr>
                <a:r>
                  <a:rPr lang="fr-FR" altLang="fr-FR" dirty="0" smtClean="0">
                    <a:solidFill>
                      <a:srgbClr val="000000"/>
                    </a:solidFill>
                    <a:latin typeface="Calibri" panose="020F0502020204030204" pitchFamily="34" charset="0"/>
                  </a:rPr>
                  <a:t>-Min d’imposition 10.000 da/an</a:t>
                </a:r>
              </a:p>
              <a:p>
                <a:pPr defTabSz="457200" eaLnBrk="1" hangingPunct="1">
                  <a:lnSpc>
                    <a:spcPct val="107000"/>
                  </a:lnSpc>
                  <a:spcAft>
                    <a:spcPts val="600"/>
                  </a:spcAft>
                </a:pPr>
                <a:r>
                  <a:rPr lang="fr-FR" altLang="fr-FR" b="1" dirty="0" smtClean="0">
                    <a:solidFill>
                      <a:srgbClr val="FF0000"/>
                    </a:solidFill>
                    <a:latin typeface="Calibri" panose="020F0502020204030204" pitchFamily="34" charset="0"/>
                  </a:rPr>
                  <a:t>(30.000 da LF 2025)</a:t>
                </a:r>
                <a:endParaRPr lang="fr-FR" altLang="fr-FR" b="1" dirty="0">
                  <a:solidFill>
                    <a:srgbClr val="FF0000"/>
                  </a:solidFill>
                  <a:latin typeface="Calibri" panose="020F0502020204030204" pitchFamily="34" charset="0"/>
                </a:endParaRPr>
              </a:p>
            </p:txBody>
          </p:sp>
          <p:sp>
            <p:nvSpPr>
              <p:cNvPr id="167944" name="Rectangle 6">
                <a:extLst>
                  <a:ext uri="{FF2B5EF4-FFF2-40B4-BE49-F238E27FC236}">
                    <a16:creationId xmlns:a16="http://schemas.microsoft.com/office/drawing/2014/main" id="{43076F0D-E106-4232-9059-941300B09B12}"/>
                  </a:ext>
                </a:extLst>
              </p:cNvPr>
              <p:cNvSpPr>
                <a:spLocks noChangeArrowheads="1"/>
              </p:cNvSpPr>
              <p:nvPr/>
            </p:nvSpPr>
            <p:spPr bwMode="auto">
              <a:xfrm>
                <a:off x="6691390" y="3229964"/>
                <a:ext cx="2444597" cy="5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u="sng" dirty="0">
                    <a:solidFill>
                      <a:srgbClr val="00B050"/>
                    </a:solidFill>
                    <a:latin typeface="Calibri" panose="020F0502020204030204" pitchFamily="34" charset="0"/>
                  </a:rPr>
                  <a:t>Règlement fractionné </a:t>
                </a:r>
                <a:endParaRPr lang="fr-FR" altLang="fr-FR" u="sng" dirty="0">
                  <a:solidFill>
                    <a:srgbClr val="00B050"/>
                  </a:solidFill>
                  <a:latin typeface="Calibri" panose="020F0502020204030204" pitchFamily="34" charset="0"/>
                </a:endParaRPr>
              </a:p>
            </p:txBody>
          </p:sp>
          <p:sp>
            <p:nvSpPr>
              <p:cNvPr id="167945" name="Rectangle 7">
                <a:extLst>
                  <a:ext uri="{FF2B5EF4-FFF2-40B4-BE49-F238E27FC236}">
                    <a16:creationId xmlns:a16="http://schemas.microsoft.com/office/drawing/2014/main" id="{F9E870EE-7D90-4498-9D6A-A83440A5FE5F}"/>
                  </a:ext>
                </a:extLst>
              </p:cNvPr>
              <p:cNvSpPr>
                <a:spLocks noChangeArrowheads="1"/>
              </p:cNvSpPr>
              <p:nvPr/>
            </p:nvSpPr>
            <p:spPr bwMode="auto">
              <a:xfrm>
                <a:off x="5131698" y="4110994"/>
                <a:ext cx="1654950" cy="5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a:solidFill>
                      <a:srgbClr val="0070C0"/>
                    </a:solidFill>
                    <a:latin typeface="Calibri" panose="020F0502020204030204" pitchFamily="34" charset="0"/>
                  </a:rPr>
                  <a:t>-50% </a:t>
                </a:r>
                <a:r>
                  <a:rPr lang="fr-FR" altLang="fr-FR" b="1" dirty="0" smtClean="0">
                    <a:solidFill>
                      <a:srgbClr val="0070C0"/>
                    </a:solidFill>
                    <a:latin typeface="Calibri" panose="020F0502020204030204" pitchFamily="34" charset="0"/>
                  </a:rPr>
                  <a:t>(30 juin) </a:t>
                </a:r>
                <a:endParaRPr lang="fr-FR" altLang="fr-FR" b="1" dirty="0">
                  <a:solidFill>
                    <a:srgbClr val="0070C0"/>
                  </a:solidFill>
                  <a:latin typeface="Calibri" panose="020F0502020204030204" pitchFamily="34" charset="0"/>
                </a:endParaRPr>
              </a:p>
            </p:txBody>
          </p:sp>
          <p:cxnSp>
            <p:nvCxnSpPr>
              <p:cNvPr id="10" name="Connecteur droit 9">
                <a:extLst>
                  <a:ext uri="{FF2B5EF4-FFF2-40B4-BE49-F238E27FC236}">
                    <a16:creationId xmlns:a16="http://schemas.microsoft.com/office/drawing/2014/main" id="{DEF5B245-03B4-419D-9A4A-EFAF92D1647A}"/>
                  </a:ext>
                </a:extLst>
              </p:cNvPr>
              <p:cNvCxnSpPr/>
              <p:nvPr/>
            </p:nvCxnSpPr>
            <p:spPr>
              <a:xfrm flipV="1">
                <a:off x="2434018" y="2973621"/>
                <a:ext cx="5859136" cy="0"/>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5E0009A7-CB55-4B23-9AE6-73EC28EC61D9}"/>
                  </a:ext>
                </a:extLst>
              </p:cNvPr>
              <p:cNvCxnSpPr/>
              <p:nvPr/>
            </p:nvCxnSpPr>
            <p:spPr>
              <a:xfrm>
                <a:off x="8293154" y="2973621"/>
                <a:ext cx="0" cy="239114"/>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3B923384-24E9-495E-A7FA-1845ED6FB9E0}"/>
                  </a:ext>
                </a:extLst>
              </p:cNvPr>
              <p:cNvCxnSpPr>
                <a:stCxn id="167944" idx="2"/>
                <a:endCxn id="167945" idx="0"/>
              </p:cNvCxnSpPr>
              <p:nvPr/>
            </p:nvCxnSpPr>
            <p:spPr>
              <a:xfrm flipH="1">
                <a:off x="5959172" y="3730557"/>
                <a:ext cx="1954516" cy="380437"/>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ED421B9E-448D-4348-A27D-C35DC17FC794}"/>
                  </a:ext>
                </a:extLst>
              </p:cNvPr>
              <p:cNvCxnSpPr>
                <a:stCxn id="167944" idx="2"/>
                <a:endCxn id="167941" idx="0"/>
              </p:cNvCxnSpPr>
              <p:nvPr/>
            </p:nvCxnSpPr>
            <p:spPr>
              <a:xfrm>
                <a:off x="7913689" y="3730557"/>
                <a:ext cx="1926257" cy="380437"/>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1971796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90 LF </a:t>
            </a:r>
            <a:r>
              <a:rPr lang="fr-FR" sz="2400" dirty="0"/>
              <a:t>et </a:t>
            </a:r>
            <a:r>
              <a:rPr lang="fr-FR" sz="2400" dirty="0" smtClean="0"/>
              <a:t>art 20-6 CPF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précision sur demande d’arbitrage </a:t>
            </a:r>
          </a:p>
          <a:p>
            <a:pPr lvl="0"/>
            <a:endParaRPr lang="fr-FR" sz="2400" dirty="0"/>
          </a:p>
          <a:p>
            <a:pPr lvl="0"/>
            <a:endParaRPr lang="fr-FR" sz="2400" dirty="0" smtClean="0"/>
          </a:p>
          <a:p>
            <a:pPr lvl="0"/>
            <a:r>
              <a:rPr lang="fr-FR" sz="2400" dirty="0"/>
              <a:t>	</a:t>
            </a:r>
            <a:r>
              <a:rPr lang="fr-FR" sz="2400" dirty="0" smtClean="0"/>
              <a:t>*Le </a:t>
            </a:r>
            <a:r>
              <a:rPr lang="fr-FR" sz="2400" dirty="0"/>
              <a:t>contribuable vérifié doit être informé, dans le cadre de la notification de redressement, qu'il a la possibilité de </a:t>
            </a:r>
            <a:r>
              <a:rPr lang="fr-FR" sz="2400" b="1" dirty="0" smtClean="0">
                <a:solidFill>
                  <a:srgbClr val="00B050"/>
                </a:solidFill>
              </a:rPr>
              <a:t>solliciter l’arbitrage, </a:t>
            </a:r>
            <a:r>
              <a:rPr lang="fr-FR" sz="2400" b="1" dirty="0">
                <a:solidFill>
                  <a:srgbClr val="00B050"/>
                </a:solidFill>
              </a:rPr>
              <a:t>dans sa réponse </a:t>
            </a:r>
            <a:r>
              <a:rPr lang="fr-FR" sz="2400" dirty="0"/>
              <a:t>ou </a:t>
            </a:r>
            <a:r>
              <a:rPr lang="fr-FR" sz="2400" b="1" dirty="0">
                <a:solidFill>
                  <a:srgbClr val="FF0000"/>
                </a:solidFill>
              </a:rPr>
              <a:t>dans une correspondance </a:t>
            </a:r>
            <a:r>
              <a:rPr lang="fr-FR" sz="2400" b="1" dirty="0">
                <a:solidFill>
                  <a:srgbClr val="0070C0"/>
                </a:solidFill>
              </a:rPr>
              <a:t>établie dans le délai légal de </a:t>
            </a:r>
            <a:r>
              <a:rPr lang="fr-FR" sz="2400" b="1" dirty="0" smtClean="0">
                <a:solidFill>
                  <a:srgbClr val="0070C0"/>
                </a:solidFill>
              </a:rPr>
              <a:t>réponse</a:t>
            </a:r>
          </a:p>
          <a:p>
            <a:pPr lvl="0"/>
            <a:endParaRPr lang="fr-FR" sz="2400" b="1" dirty="0">
              <a:solidFill>
                <a:srgbClr val="0070C0"/>
              </a:solidFill>
            </a:endParaRPr>
          </a:p>
          <a:p>
            <a:pPr lvl="0"/>
            <a:r>
              <a:rPr lang="fr-FR" sz="2400" b="1" dirty="0" smtClean="0">
                <a:solidFill>
                  <a:srgbClr val="FF0000"/>
                </a:solidFill>
              </a:rPr>
              <a:t>Q: modalités de demande , de déroulement de l’arbitrage et sa conséquence ?</a:t>
            </a:r>
            <a:endParaRPr lang="fr-FR" sz="2400" dirty="0" smtClean="0">
              <a:solidFill>
                <a:srgbClr val="FF0000"/>
              </a:solidFill>
            </a:endParaRPr>
          </a:p>
        </p:txBody>
      </p:sp>
    </p:spTree>
    <p:extLst>
      <p:ext uri="{BB962C8B-B14F-4D97-AF65-F5344CB8AC3E}">
        <p14:creationId xmlns:p14="http://schemas.microsoft.com/office/powerpoint/2010/main" val="38415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35024" y="914399"/>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96 LF </a:t>
            </a:r>
            <a:r>
              <a:rPr lang="fr-FR" sz="2400" dirty="0"/>
              <a:t>et </a:t>
            </a:r>
            <a:r>
              <a:rPr lang="fr-FR" sz="2400" dirty="0" smtClean="0"/>
              <a:t>art 45 CPF </a:t>
            </a:r>
          </a:p>
          <a:p>
            <a:pPr lvl="0"/>
            <a:r>
              <a:rPr lang="fr-FR" sz="2400" b="1" dirty="0" smtClean="0">
                <a:solidFill>
                  <a:srgbClr val="00B050"/>
                </a:solidFill>
              </a:rPr>
              <a:t>-Objet de la mesure:</a:t>
            </a:r>
            <a:r>
              <a:rPr lang="fr-FR" sz="2400" dirty="0"/>
              <a:t> </a:t>
            </a:r>
            <a:r>
              <a:rPr lang="fr-FR" sz="2400" dirty="0" smtClean="0"/>
              <a:t>encadrement du droit de communication</a:t>
            </a:r>
          </a:p>
          <a:p>
            <a:pPr lvl="0"/>
            <a:r>
              <a:rPr lang="fr-FR" sz="2400" b="1" dirty="0" smtClean="0">
                <a:solidFill>
                  <a:srgbClr val="0070C0"/>
                </a:solidFill>
              </a:rPr>
              <a:t>Ancienne disposition </a:t>
            </a:r>
            <a:r>
              <a:rPr lang="fr-FR" sz="2400" dirty="0" smtClean="0"/>
              <a:t>: le </a:t>
            </a:r>
            <a:r>
              <a:rPr lang="fr-FR" sz="2400" dirty="0"/>
              <a:t>droit de communication permet aux agents de l’administration fiscale, pour l’établissement de l’assiette et le contrôle des impôts, d’avoir connaissance des documents et des renseignements prévus aux articles ci-dessous</a:t>
            </a:r>
            <a:r>
              <a:rPr lang="fr-FR" sz="2400" dirty="0" smtClean="0"/>
              <a:t>.</a:t>
            </a:r>
          </a:p>
          <a:p>
            <a:pPr lvl="0"/>
            <a:r>
              <a:rPr lang="fr-FR" sz="2400" b="1" dirty="0" smtClean="0">
                <a:solidFill>
                  <a:srgbClr val="0070C0"/>
                </a:solidFill>
              </a:rPr>
              <a:t>Nouvelle disposition: </a:t>
            </a:r>
          </a:p>
          <a:p>
            <a:pPr lvl="0"/>
            <a:r>
              <a:rPr lang="fr-FR" sz="2400" dirty="0" smtClean="0"/>
              <a:t>	</a:t>
            </a:r>
            <a:r>
              <a:rPr lang="fr-FR" sz="2000" b="1" dirty="0" smtClean="0">
                <a:solidFill>
                  <a:srgbClr val="00B050"/>
                </a:solidFill>
              </a:rPr>
              <a:t>*extension à la mission de recouvrement et de droit conventionnel , en sus d’assiette et de contrôle;</a:t>
            </a:r>
          </a:p>
          <a:p>
            <a:pPr lvl="0"/>
            <a:r>
              <a:rPr lang="fr-FR" sz="2000" b="1" dirty="0" smtClean="0">
                <a:solidFill>
                  <a:srgbClr val="00B050"/>
                </a:solidFill>
              </a:rPr>
              <a:t>	*extension de la source d’information: Stes, administrations, PM et PP, y compris celles intervenant dans les </a:t>
            </a:r>
            <a:r>
              <a:rPr lang="fr-FR" sz="2000" b="1" dirty="0" smtClean="0">
                <a:solidFill>
                  <a:srgbClr val="FF0000"/>
                </a:solidFill>
              </a:rPr>
              <a:t>prestations à caractère juridique, financier et comptable; </a:t>
            </a:r>
          </a:p>
          <a:p>
            <a:pPr lvl="0"/>
            <a:r>
              <a:rPr lang="fr-FR" sz="2000" b="1" dirty="0" smtClean="0">
                <a:solidFill>
                  <a:srgbClr val="00B050"/>
                </a:solidFill>
              </a:rPr>
              <a:t>	*le DC porte sur tous les documents et fichiers</a:t>
            </a:r>
          </a:p>
          <a:p>
            <a:pPr lvl="0"/>
            <a:r>
              <a:rPr lang="fr-FR" sz="2000" b="1" dirty="0" smtClean="0">
                <a:solidFill>
                  <a:srgbClr val="00B050"/>
                </a:solidFill>
              </a:rPr>
              <a:t>	*pas d’obligation du respect du secret professionnel;</a:t>
            </a:r>
          </a:p>
          <a:p>
            <a:pPr lvl="0"/>
            <a:r>
              <a:rPr lang="fr-FR" sz="2000" b="1" dirty="0" smtClean="0">
                <a:solidFill>
                  <a:srgbClr val="00B050"/>
                </a:solidFill>
              </a:rPr>
              <a:t>	*saisine par </a:t>
            </a:r>
            <a:r>
              <a:rPr lang="fr-FR" sz="2000" b="1" dirty="0" err="1" smtClean="0">
                <a:solidFill>
                  <a:srgbClr val="00B050"/>
                </a:solidFill>
              </a:rPr>
              <a:t>dde</a:t>
            </a:r>
            <a:r>
              <a:rPr lang="fr-FR" sz="2000" b="1" dirty="0" smtClean="0">
                <a:solidFill>
                  <a:srgbClr val="00B050"/>
                </a:solidFill>
              </a:rPr>
              <a:t> écrite, avec délais de réponse de 20 j</a:t>
            </a:r>
          </a:p>
          <a:p>
            <a:pPr lvl="0"/>
            <a:endParaRPr lang="fr-FR" sz="2400" b="1" dirty="0">
              <a:solidFill>
                <a:srgbClr val="0070C0"/>
              </a:solidFill>
            </a:endParaRPr>
          </a:p>
        </p:txBody>
      </p:sp>
    </p:spTree>
    <p:extLst>
      <p:ext uri="{BB962C8B-B14F-4D97-AF65-F5344CB8AC3E}">
        <p14:creationId xmlns:p14="http://schemas.microsoft.com/office/powerpoint/2010/main" val="38662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02425"/>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98 LF </a:t>
            </a:r>
            <a:r>
              <a:rPr lang="fr-FR" sz="2400" dirty="0"/>
              <a:t>et </a:t>
            </a:r>
            <a:r>
              <a:rPr lang="fr-FR" sz="2400" dirty="0" smtClean="0"/>
              <a:t>art 62,63 CPF </a:t>
            </a:r>
          </a:p>
          <a:p>
            <a:pPr lvl="0"/>
            <a:r>
              <a:rPr lang="fr-FR" sz="2400" b="1" dirty="0" smtClean="0">
                <a:solidFill>
                  <a:srgbClr val="00B050"/>
                </a:solidFill>
              </a:rPr>
              <a:t>-Objet de la mesure:</a:t>
            </a:r>
            <a:r>
              <a:rPr lang="fr-FR" sz="2400" dirty="0"/>
              <a:t> </a:t>
            </a:r>
            <a:r>
              <a:rPr lang="fr-FR" sz="2400" dirty="0" smtClean="0"/>
              <a:t>sanctions pour refus de communication</a:t>
            </a:r>
          </a:p>
          <a:p>
            <a:pPr lvl="0"/>
            <a:endParaRPr lang="fr-FR" sz="1800" b="1" dirty="0" smtClean="0">
              <a:solidFill>
                <a:srgbClr val="0070C0"/>
              </a:solidFill>
            </a:endParaRPr>
          </a:p>
          <a:p>
            <a:pPr lvl="0"/>
            <a:r>
              <a:rPr lang="fr-FR" sz="1800" b="1" dirty="0" smtClean="0">
                <a:solidFill>
                  <a:srgbClr val="0070C0"/>
                </a:solidFill>
              </a:rPr>
              <a:t>Ancienne disposition </a:t>
            </a:r>
            <a:r>
              <a:rPr lang="fr-FR" sz="1800" dirty="0"/>
              <a:t>: </a:t>
            </a:r>
            <a:endParaRPr lang="fr-FR" sz="1800" dirty="0" smtClean="0"/>
          </a:p>
          <a:p>
            <a:pPr lvl="0"/>
            <a:r>
              <a:rPr lang="fr-FR" sz="1800" dirty="0"/>
              <a:t>	</a:t>
            </a:r>
            <a:r>
              <a:rPr lang="fr-FR" sz="1800" dirty="0" smtClean="0"/>
              <a:t>Est </a:t>
            </a:r>
            <a:r>
              <a:rPr lang="fr-FR" sz="1800" dirty="0"/>
              <a:t>puni d’une amende fiscale de </a:t>
            </a:r>
            <a:r>
              <a:rPr lang="fr-FR" sz="1800" b="1" dirty="0">
                <a:solidFill>
                  <a:srgbClr val="00B050"/>
                </a:solidFill>
              </a:rPr>
              <a:t>5.000 à 50.000 </a:t>
            </a:r>
            <a:r>
              <a:rPr lang="fr-FR" sz="1800" b="1" dirty="0" smtClean="0">
                <a:solidFill>
                  <a:srgbClr val="00B050"/>
                </a:solidFill>
              </a:rPr>
              <a:t>DA</a:t>
            </a:r>
            <a:r>
              <a:rPr lang="fr-FR" sz="1800" dirty="0" smtClean="0"/>
              <a:t>, </a:t>
            </a:r>
            <a:r>
              <a:rPr lang="fr-FR" sz="1800" dirty="0"/>
              <a:t>toute personne ou société </a:t>
            </a:r>
            <a:r>
              <a:rPr lang="fr-FR" sz="1800" b="1" dirty="0">
                <a:solidFill>
                  <a:srgbClr val="FF0000"/>
                </a:solidFill>
              </a:rPr>
              <a:t>qui refuse de donner communication des livres, pièces et </a:t>
            </a:r>
            <a:r>
              <a:rPr lang="fr-FR" sz="1800" b="1" dirty="0" smtClean="0">
                <a:solidFill>
                  <a:srgbClr val="FF0000"/>
                </a:solidFill>
              </a:rPr>
              <a:t>documents</a:t>
            </a:r>
            <a:r>
              <a:rPr lang="fr-FR" sz="1800" dirty="0" smtClean="0"/>
              <a:t>, auxquelles </a:t>
            </a:r>
            <a:r>
              <a:rPr lang="fr-FR" sz="1800" dirty="0"/>
              <a:t>elle est tenue par la législation ou qui procède à la destruction de ces documents avant l’expiration des délais fixés pour leur conservation</a:t>
            </a:r>
            <a:r>
              <a:rPr lang="fr-FR" sz="1800" dirty="0" smtClean="0"/>
              <a:t>.</a:t>
            </a:r>
          </a:p>
          <a:p>
            <a:pPr lvl="0"/>
            <a:r>
              <a:rPr lang="fr-FR" sz="1800" dirty="0" smtClean="0"/>
              <a:t>	Cette </a:t>
            </a:r>
            <a:r>
              <a:rPr lang="fr-FR" sz="1800" dirty="0"/>
              <a:t>infraction donne, en outre, lieu à l’application d’une astreinte de </a:t>
            </a:r>
            <a:r>
              <a:rPr lang="fr-FR" sz="1800" b="1" dirty="0">
                <a:solidFill>
                  <a:srgbClr val="00B050"/>
                </a:solidFill>
              </a:rPr>
              <a:t>100 DA au minimum par jour de retard </a:t>
            </a:r>
            <a:r>
              <a:rPr lang="fr-FR" sz="1800" dirty="0"/>
              <a:t>qui commence à courir de la date du procès-verbal </a:t>
            </a:r>
            <a:endParaRPr lang="fr-FR" sz="1800" dirty="0" smtClean="0"/>
          </a:p>
          <a:p>
            <a:pPr lvl="0"/>
            <a:r>
              <a:rPr lang="fr-FR" sz="1800" b="1" dirty="0" smtClean="0">
                <a:solidFill>
                  <a:srgbClr val="0070C0"/>
                </a:solidFill>
              </a:rPr>
              <a:t>Nouvelle disposition: </a:t>
            </a:r>
          </a:p>
          <a:p>
            <a:pPr lvl="0"/>
            <a:r>
              <a:rPr lang="fr-FR" sz="1800" dirty="0" smtClean="0"/>
              <a:t>	</a:t>
            </a:r>
            <a:r>
              <a:rPr lang="fr-FR" sz="1800" b="1" dirty="0" smtClean="0">
                <a:solidFill>
                  <a:srgbClr val="FF0000"/>
                </a:solidFill>
              </a:rPr>
              <a:t>-relèvement de l’amende à 2.000.000 da</a:t>
            </a:r>
          </a:p>
          <a:p>
            <a:pPr lvl="0"/>
            <a:r>
              <a:rPr lang="fr-FR" sz="1800" b="1" dirty="0">
                <a:solidFill>
                  <a:srgbClr val="FF0000"/>
                </a:solidFill>
              </a:rPr>
              <a:t>	</a:t>
            </a:r>
            <a:r>
              <a:rPr lang="fr-FR" sz="1800" b="1" dirty="0" smtClean="0">
                <a:solidFill>
                  <a:srgbClr val="FF0000"/>
                </a:solidFill>
              </a:rPr>
              <a:t>-astreinte de 50.000 da par jour (max 2.000.000)</a:t>
            </a:r>
          </a:p>
          <a:p>
            <a:pPr lvl="0"/>
            <a:r>
              <a:rPr lang="fr-FR" sz="1800" b="1" dirty="0">
                <a:solidFill>
                  <a:srgbClr val="FF0000"/>
                </a:solidFill>
              </a:rPr>
              <a:t>	</a:t>
            </a:r>
            <a:r>
              <a:rPr lang="fr-FR" sz="1800" b="1" dirty="0" smtClean="0">
                <a:solidFill>
                  <a:srgbClr val="FF0000"/>
                </a:solidFill>
              </a:rPr>
              <a:t>-informations incomplètes ou insuffisantes : 50.000  par manquement (max 2.000.000 da)</a:t>
            </a:r>
          </a:p>
          <a:p>
            <a:pPr lvl="0"/>
            <a:r>
              <a:rPr lang="fr-FR" sz="1800" b="1" dirty="0">
                <a:solidFill>
                  <a:srgbClr val="FF0000"/>
                </a:solidFill>
              </a:rPr>
              <a:t>	</a:t>
            </a:r>
            <a:r>
              <a:rPr lang="fr-FR" sz="1800" b="1" dirty="0" smtClean="0">
                <a:solidFill>
                  <a:srgbClr val="FF0000"/>
                </a:solidFill>
              </a:rPr>
              <a:t>-informations erronées: 2.000.000</a:t>
            </a:r>
          </a:p>
          <a:p>
            <a:pPr lvl="0"/>
            <a:r>
              <a:rPr lang="fr-FR" sz="1800" b="1" dirty="0">
                <a:solidFill>
                  <a:srgbClr val="FF0000"/>
                </a:solidFill>
              </a:rPr>
              <a:t>	</a:t>
            </a:r>
            <a:r>
              <a:rPr lang="fr-FR" sz="1800" b="1" dirty="0" smtClean="0">
                <a:solidFill>
                  <a:srgbClr val="FF0000"/>
                </a:solidFill>
              </a:rPr>
              <a:t>-en cas de récidive: doublement de l’amende et cde l’astreinte (max cumulé 4.000.000 )</a:t>
            </a:r>
          </a:p>
          <a:p>
            <a:pPr lvl="0"/>
            <a:r>
              <a:rPr lang="fr-FR" sz="1800" b="1" dirty="0" smtClean="0">
                <a:solidFill>
                  <a:schemeClr val="tx1"/>
                </a:solidFill>
              </a:rPr>
              <a:t>NB: recouvrement des sanctions </a:t>
            </a:r>
            <a:r>
              <a:rPr lang="fr-FR" sz="1800" b="1" dirty="0" smtClean="0">
                <a:solidFill>
                  <a:srgbClr val="0070C0"/>
                </a:solidFill>
              </a:rPr>
              <a:t>par voie de rôle individuel</a:t>
            </a:r>
          </a:p>
        </p:txBody>
      </p:sp>
    </p:spTree>
    <p:extLst>
      <p:ext uri="{BB962C8B-B14F-4D97-AF65-F5344CB8AC3E}">
        <p14:creationId xmlns:p14="http://schemas.microsoft.com/office/powerpoint/2010/main" val="22910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02425"/>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99 LF </a:t>
            </a:r>
            <a:r>
              <a:rPr lang="fr-FR" sz="2400" dirty="0"/>
              <a:t>et </a:t>
            </a:r>
            <a:r>
              <a:rPr lang="fr-FR" sz="2400" dirty="0" smtClean="0"/>
              <a:t>art 64 CPF </a:t>
            </a:r>
          </a:p>
          <a:p>
            <a:pPr lvl="0"/>
            <a:r>
              <a:rPr lang="fr-FR" sz="2400" b="1" dirty="0" smtClean="0">
                <a:solidFill>
                  <a:srgbClr val="00B050"/>
                </a:solidFill>
              </a:rPr>
              <a:t>-Objet de la mesure:</a:t>
            </a:r>
            <a:r>
              <a:rPr lang="fr-FR" sz="2400" dirty="0"/>
              <a:t> </a:t>
            </a:r>
            <a:r>
              <a:rPr lang="fr-FR" sz="2400" dirty="0" smtClean="0"/>
              <a:t>délais de conservation des documents comptables </a:t>
            </a:r>
          </a:p>
          <a:p>
            <a:pPr lvl="0"/>
            <a:endParaRPr lang="fr-FR" sz="1800" b="1" dirty="0" smtClean="0">
              <a:solidFill>
                <a:srgbClr val="0070C0"/>
              </a:solidFill>
            </a:endParaRPr>
          </a:p>
          <a:p>
            <a:pPr lvl="0"/>
            <a:r>
              <a:rPr lang="fr-FR" sz="1800" b="1" dirty="0" smtClean="0">
                <a:solidFill>
                  <a:srgbClr val="0070C0"/>
                </a:solidFill>
              </a:rPr>
              <a:t>Ancienne disposition </a:t>
            </a:r>
            <a:r>
              <a:rPr lang="fr-FR" sz="1800" dirty="0"/>
              <a:t>: </a:t>
            </a:r>
            <a:endParaRPr lang="fr-FR" sz="1800" dirty="0" smtClean="0"/>
          </a:p>
          <a:p>
            <a:pPr lvl="0"/>
            <a:r>
              <a:rPr lang="fr-FR" sz="1800" dirty="0"/>
              <a:t>	</a:t>
            </a:r>
            <a:r>
              <a:rPr lang="fr-FR" sz="1800" dirty="0" smtClean="0"/>
              <a:t>Les </a:t>
            </a:r>
            <a:r>
              <a:rPr lang="fr-FR" sz="1800" dirty="0"/>
              <a:t>livres prescrits tant par la </a:t>
            </a:r>
            <a:r>
              <a:rPr lang="fr-FR" sz="1800" b="1" dirty="0">
                <a:solidFill>
                  <a:srgbClr val="00B050"/>
                </a:solidFill>
              </a:rPr>
              <a:t>législation fiscale que le code du commerce</a:t>
            </a:r>
            <a:r>
              <a:rPr lang="fr-FR" sz="1800" dirty="0"/>
              <a:t>, les documents comptables ainsi que les pièces justificatives, notamment les factures d’achats, sur lesquels s’exerce le droit de contrôle, de communication et d’enquête devront être conservés pendant le délai de </a:t>
            </a:r>
            <a:r>
              <a:rPr lang="fr-FR" sz="1800" b="1" dirty="0">
                <a:solidFill>
                  <a:srgbClr val="00B050"/>
                </a:solidFill>
              </a:rPr>
              <a:t>dix (10) ans </a:t>
            </a:r>
            <a:r>
              <a:rPr lang="fr-FR" sz="1800" dirty="0"/>
              <a:t>prévu par </a:t>
            </a:r>
            <a:r>
              <a:rPr lang="fr-FR" sz="1800" b="1" dirty="0">
                <a:solidFill>
                  <a:srgbClr val="00B050"/>
                </a:solidFill>
              </a:rPr>
              <a:t>l’article 12 du code de commerce</a:t>
            </a:r>
            <a:r>
              <a:rPr lang="fr-FR" sz="1800" dirty="0"/>
              <a:t>, à compter, en ce qui concerne les livres, de la date de la dernière écriture et pour les pièces justificatives, de la date à laquelle elles ont été établies</a:t>
            </a:r>
            <a:r>
              <a:rPr lang="fr-FR" sz="1800" dirty="0" smtClean="0"/>
              <a:t>.</a:t>
            </a:r>
          </a:p>
          <a:p>
            <a:pPr lvl="0"/>
            <a:r>
              <a:rPr lang="fr-FR" sz="1800" b="1" dirty="0" smtClean="0">
                <a:solidFill>
                  <a:srgbClr val="0070C0"/>
                </a:solidFill>
              </a:rPr>
              <a:t>Nouvelle disposition: </a:t>
            </a:r>
          </a:p>
          <a:p>
            <a:pPr lvl="0"/>
            <a:r>
              <a:rPr lang="fr-FR" sz="1800" dirty="0" smtClean="0"/>
              <a:t>	</a:t>
            </a:r>
            <a:r>
              <a:rPr lang="fr-FR" sz="1800" b="1" dirty="0" smtClean="0">
                <a:solidFill>
                  <a:srgbClr val="FF0000"/>
                </a:solidFill>
              </a:rPr>
              <a:t>-Rajout de la législation de lutte contre le blanchiment</a:t>
            </a:r>
          </a:p>
          <a:p>
            <a:pPr lvl="0"/>
            <a:r>
              <a:rPr lang="fr-FR" sz="1800" b="1" dirty="0">
                <a:solidFill>
                  <a:srgbClr val="FF0000"/>
                </a:solidFill>
              </a:rPr>
              <a:t>	</a:t>
            </a:r>
            <a:r>
              <a:rPr lang="fr-FR" sz="1800" b="1" dirty="0" smtClean="0">
                <a:solidFill>
                  <a:srgbClr val="FF0000"/>
                </a:solidFill>
              </a:rPr>
              <a:t>-Pour les autres documents: 06 ans à partir de la date d’</a:t>
            </a:r>
            <a:r>
              <a:rPr lang="fr-FR" sz="1800" b="1" dirty="0">
                <a:solidFill>
                  <a:srgbClr val="FF0000"/>
                </a:solidFill>
              </a:rPr>
              <a:t>é</a:t>
            </a:r>
            <a:r>
              <a:rPr lang="fr-FR" sz="1800" b="1" dirty="0" smtClean="0">
                <a:solidFill>
                  <a:srgbClr val="FF0000"/>
                </a:solidFill>
              </a:rPr>
              <a:t>tablissement ou de la clôture cde l’exercice</a:t>
            </a:r>
            <a:endParaRPr lang="fr-FR" sz="1800" b="1" dirty="0" smtClean="0">
              <a:solidFill>
                <a:schemeClr val="tx1"/>
              </a:solidFill>
            </a:endParaRPr>
          </a:p>
        </p:txBody>
      </p:sp>
    </p:spTree>
    <p:extLst>
      <p:ext uri="{BB962C8B-B14F-4D97-AF65-F5344CB8AC3E}">
        <p14:creationId xmlns:p14="http://schemas.microsoft.com/office/powerpoint/2010/main" val="19756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02425"/>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endParaRPr lang="fr-FR" sz="2400" b="1" dirty="0">
              <a:solidFill>
                <a:srgbClr val="00B050"/>
              </a:solidFill>
            </a:endParaRPr>
          </a:p>
          <a:p>
            <a:pPr lvl="0"/>
            <a:r>
              <a:rPr lang="fr-FR" sz="2400" b="1" dirty="0" smtClean="0">
                <a:solidFill>
                  <a:srgbClr val="00B050"/>
                </a:solidFill>
              </a:rPr>
              <a:t>-Références:</a:t>
            </a:r>
            <a:r>
              <a:rPr lang="fr-FR" sz="2400" dirty="0" smtClean="0"/>
              <a:t> art 101 LF </a:t>
            </a:r>
            <a:r>
              <a:rPr lang="fr-FR" sz="2400" dirty="0"/>
              <a:t>et </a:t>
            </a:r>
            <a:r>
              <a:rPr lang="fr-FR" sz="2400" dirty="0" smtClean="0"/>
              <a:t>art 46-bis CPF </a:t>
            </a:r>
          </a:p>
          <a:p>
            <a:pPr lvl="0"/>
            <a:r>
              <a:rPr lang="fr-FR" sz="2400" b="1" dirty="0" smtClean="0">
                <a:solidFill>
                  <a:srgbClr val="00B050"/>
                </a:solidFill>
              </a:rPr>
              <a:t>-Objet de la mesure:</a:t>
            </a:r>
            <a:r>
              <a:rPr lang="fr-FR" sz="2400" dirty="0"/>
              <a:t> </a:t>
            </a:r>
            <a:r>
              <a:rPr lang="fr-FR" sz="2400" dirty="0" smtClean="0"/>
              <a:t>Etendue du droit ce communication  </a:t>
            </a:r>
          </a:p>
          <a:p>
            <a:pPr lvl="0"/>
            <a:endParaRPr lang="fr-FR" sz="1800" b="1" dirty="0" smtClean="0">
              <a:solidFill>
                <a:srgbClr val="0070C0"/>
              </a:solidFill>
            </a:endParaRPr>
          </a:p>
          <a:p>
            <a:pPr lvl="0"/>
            <a:r>
              <a:rPr lang="fr-FR" sz="1800" dirty="0" smtClean="0"/>
              <a:t>	</a:t>
            </a:r>
            <a:r>
              <a:rPr lang="fr-FR" sz="2400" dirty="0" smtClean="0"/>
              <a:t>Le </a:t>
            </a:r>
            <a:r>
              <a:rPr lang="fr-FR" sz="2400" dirty="0"/>
              <a:t>droit de communication auprès des entreprises s'étend également aux livres comptables et pièces justificatives annexes, se rapportant à </a:t>
            </a:r>
            <a:r>
              <a:rPr lang="fr-FR" sz="2400" b="1" dirty="0">
                <a:solidFill>
                  <a:srgbClr val="FF0000"/>
                </a:solidFill>
              </a:rPr>
              <a:t>toute la période légale de conservation des </a:t>
            </a:r>
            <a:r>
              <a:rPr lang="fr-FR" sz="2400" b="1" dirty="0" smtClean="0">
                <a:solidFill>
                  <a:srgbClr val="FF0000"/>
                </a:solidFill>
              </a:rPr>
              <a:t>documents, </a:t>
            </a:r>
            <a:r>
              <a:rPr lang="fr-FR" sz="2400" b="1" dirty="0" smtClean="0">
                <a:solidFill>
                  <a:srgbClr val="0070C0"/>
                </a:solidFill>
              </a:rPr>
              <a:t>au lieu d’exercice en cours </a:t>
            </a:r>
          </a:p>
        </p:txBody>
      </p:sp>
    </p:spTree>
    <p:extLst>
      <p:ext uri="{BB962C8B-B14F-4D97-AF65-F5344CB8AC3E}">
        <p14:creationId xmlns:p14="http://schemas.microsoft.com/office/powerpoint/2010/main" val="1392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endParaRPr lang="fr-FR" sz="2400" b="1" dirty="0" smtClean="0">
              <a:solidFill>
                <a:srgbClr val="00B050"/>
              </a:solidFill>
            </a:endParaRPr>
          </a:p>
          <a:p>
            <a:pPr lvl="0" algn="ctr"/>
            <a:r>
              <a:rPr lang="fr-FR" sz="2400" dirty="0" smtClean="0"/>
              <a:t>Droit de communication</a:t>
            </a:r>
          </a:p>
          <a:p>
            <a:pPr lvl="0"/>
            <a:endParaRPr lang="fr-FR" sz="2400" b="1" dirty="0" smtClean="0">
              <a:solidFill>
                <a:srgbClr val="0070C0"/>
              </a:solidFill>
            </a:endParaRPr>
          </a:p>
          <a:p>
            <a:pPr lvl="0"/>
            <a:r>
              <a:rPr lang="fr-FR" sz="2400" dirty="0" smtClean="0"/>
              <a:t>*</a:t>
            </a:r>
            <a:r>
              <a:rPr lang="fr-FR" sz="2400" b="1" dirty="0" smtClean="0">
                <a:solidFill>
                  <a:srgbClr val="0070C0"/>
                </a:solidFill>
              </a:rPr>
              <a:t>Q: distinguer entre droit de communication obligatoire et droit de communication sur demande ?</a:t>
            </a:r>
          </a:p>
        </p:txBody>
      </p:sp>
    </p:spTree>
    <p:extLst>
      <p:ext uri="{BB962C8B-B14F-4D97-AF65-F5344CB8AC3E}">
        <p14:creationId xmlns:p14="http://schemas.microsoft.com/office/powerpoint/2010/main" val="40802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endParaRPr lang="fr-FR" sz="2400" b="1" dirty="0" smtClean="0">
              <a:solidFill>
                <a:srgbClr val="00B050"/>
              </a:solidFill>
            </a:endParaRPr>
          </a:p>
          <a:p>
            <a:pPr lvl="0" algn="ctr"/>
            <a:r>
              <a:rPr lang="fr-FR" sz="2400" dirty="0" smtClean="0"/>
              <a:t>Droit de communication</a:t>
            </a:r>
          </a:p>
          <a:p>
            <a:pPr lvl="0"/>
            <a:endParaRPr lang="fr-FR" sz="2400" b="1" dirty="0" smtClean="0">
              <a:solidFill>
                <a:srgbClr val="0070C0"/>
              </a:solidFill>
            </a:endParaRPr>
          </a:p>
          <a:p>
            <a:pPr lvl="0"/>
            <a:r>
              <a:rPr lang="fr-FR" sz="2400" dirty="0" smtClean="0"/>
              <a:t>*</a:t>
            </a:r>
            <a:r>
              <a:rPr lang="fr-FR" sz="2400" b="1" dirty="0" smtClean="0">
                <a:solidFill>
                  <a:srgbClr val="0070C0"/>
                </a:solidFill>
              </a:rPr>
              <a:t>Q: quels sont les droits ou les pouvoirs de l’administration fiscale, dans le cadre des missions de contrôle ?</a:t>
            </a:r>
          </a:p>
        </p:txBody>
      </p:sp>
    </p:spTree>
    <p:extLst>
      <p:ext uri="{BB962C8B-B14F-4D97-AF65-F5344CB8AC3E}">
        <p14:creationId xmlns:p14="http://schemas.microsoft.com/office/powerpoint/2010/main" val="26219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B86826B-F7F4-428B-B769-B70BA4690509}"/>
              </a:ext>
            </a:extLst>
          </p:cNvPr>
          <p:cNvGraphicFramePr/>
          <p:nvPr>
            <p:extLst>
              <p:ext uri="{D42A27DB-BD31-4B8C-83A1-F6EECF244321}">
                <p14:modId xmlns:p14="http://schemas.microsoft.com/office/powerpoint/2010/main" val="3026286401"/>
              </p:ext>
            </p:extLst>
          </p:nvPr>
        </p:nvGraphicFramePr>
        <p:xfrm>
          <a:off x="1690457" y="1090290"/>
          <a:ext cx="8762260" cy="4414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727373"/>
      </p:ext>
    </p:extLst>
  </p:cSld>
  <p:clrMapOvr>
    <a:masterClrMapping/>
  </p:clrMapOvr>
  <p:transition spd="slow">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103 LF </a:t>
            </a:r>
            <a:r>
              <a:rPr lang="fr-FR" sz="2400" dirty="0"/>
              <a:t>et </a:t>
            </a:r>
            <a:r>
              <a:rPr lang="fr-FR" sz="2400" dirty="0" smtClean="0"/>
              <a:t>art 61-bis </a:t>
            </a:r>
            <a:r>
              <a:rPr lang="fr-FR" sz="2400" b="1" dirty="0" smtClean="0">
                <a:solidFill>
                  <a:srgbClr val="FF0000"/>
                </a:solidFill>
              </a:rPr>
              <a:t>(nouvel art )  </a:t>
            </a:r>
            <a:r>
              <a:rPr lang="fr-FR" sz="2400" dirty="0" smtClean="0"/>
              <a:t>CPF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échange international de renseignements</a:t>
            </a:r>
          </a:p>
          <a:p>
            <a:pPr lvl="0"/>
            <a:endParaRPr lang="fr-FR" sz="2400" dirty="0" smtClean="0"/>
          </a:p>
          <a:p>
            <a:pPr lvl="0"/>
            <a:endParaRPr lang="fr-FR" sz="2400" dirty="0"/>
          </a:p>
          <a:p>
            <a:pPr lvl="0"/>
            <a:r>
              <a:rPr lang="fr-FR" sz="2400" dirty="0"/>
              <a:t>	</a:t>
            </a:r>
            <a:r>
              <a:rPr lang="fr-FR" sz="2400" dirty="0" smtClean="0"/>
              <a:t>*L’administration </a:t>
            </a:r>
            <a:r>
              <a:rPr lang="fr-FR" sz="2400" dirty="0"/>
              <a:t>fiscale peut échanger des renseignements avec les États ayant conclu avec l’Algérie une convention d’assistance administrative, en vue de lutter contre la fraude et l’évasion fiscales</a:t>
            </a:r>
            <a:r>
              <a:rPr lang="fr-FR" sz="2400" dirty="0" smtClean="0"/>
              <a:t>.</a:t>
            </a:r>
          </a:p>
          <a:p>
            <a:pPr lvl="0"/>
            <a:endParaRPr lang="fr-FR" sz="2400" b="1" dirty="0">
              <a:solidFill>
                <a:srgbClr val="0070C0"/>
              </a:solidFill>
            </a:endParaRPr>
          </a:p>
          <a:p>
            <a:pPr lvl="0"/>
            <a:r>
              <a:rPr lang="fr-FR" sz="2400" b="1" dirty="0" smtClean="0">
                <a:solidFill>
                  <a:srgbClr val="0070C0"/>
                </a:solidFill>
              </a:rPr>
              <a:t>Q: impact d’une CFI et conditions de son application ?</a:t>
            </a:r>
          </a:p>
        </p:txBody>
      </p:sp>
    </p:spTree>
    <p:extLst>
      <p:ext uri="{BB962C8B-B14F-4D97-AF65-F5344CB8AC3E}">
        <p14:creationId xmlns:p14="http://schemas.microsoft.com/office/powerpoint/2010/main" val="33334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104 LF </a:t>
            </a:r>
            <a:r>
              <a:rPr lang="fr-FR" sz="2400" dirty="0"/>
              <a:t>et </a:t>
            </a:r>
            <a:r>
              <a:rPr lang="fr-FR" sz="2400" dirty="0" smtClean="0"/>
              <a:t>art 72-6 CPF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précision du délai de réclamation pour demande de remboursement TVA</a:t>
            </a:r>
          </a:p>
          <a:p>
            <a:pPr lvl="0"/>
            <a:endParaRPr lang="fr-FR" sz="2400" dirty="0" smtClean="0"/>
          </a:p>
          <a:p>
            <a:pPr lvl="0"/>
            <a:endParaRPr lang="fr-FR" sz="2400" dirty="0"/>
          </a:p>
          <a:p>
            <a:pPr lvl="0"/>
            <a:r>
              <a:rPr lang="fr-FR" sz="2400" dirty="0"/>
              <a:t>	 *</a:t>
            </a:r>
            <a:r>
              <a:rPr lang="fr-FR" sz="2400" dirty="0" smtClean="0"/>
              <a:t>La </a:t>
            </a:r>
            <a:r>
              <a:rPr lang="fr-FR" sz="2400" dirty="0"/>
              <a:t>réclamation portant contestation d’une décision prononcée sur une demande de remboursement de crédits de TVA doit être présentée, au plus tard </a:t>
            </a:r>
            <a:r>
              <a:rPr lang="fr-FR" sz="2400" b="1" dirty="0">
                <a:solidFill>
                  <a:srgbClr val="00B050"/>
                </a:solidFill>
              </a:rPr>
              <a:t>le dernier jour du quatrième mois</a:t>
            </a:r>
            <a:r>
              <a:rPr lang="fr-FR" sz="2400" dirty="0"/>
              <a:t> </a:t>
            </a:r>
            <a:r>
              <a:rPr lang="fr-FR" sz="2400" b="1" dirty="0" smtClean="0">
                <a:solidFill>
                  <a:srgbClr val="0070C0"/>
                </a:solidFill>
              </a:rPr>
              <a:t>(au lieu de l’expiration </a:t>
            </a:r>
            <a:r>
              <a:rPr lang="fr-FR" sz="2400" b="1" dirty="0">
                <a:solidFill>
                  <a:srgbClr val="0070C0"/>
                </a:solidFill>
              </a:rPr>
              <a:t>du quatrième </a:t>
            </a:r>
            <a:r>
              <a:rPr lang="fr-FR" sz="2400" b="1" dirty="0" smtClean="0">
                <a:solidFill>
                  <a:srgbClr val="0070C0"/>
                </a:solidFill>
              </a:rPr>
              <a:t>mois), </a:t>
            </a:r>
            <a:r>
              <a:rPr lang="fr-FR" sz="2400" dirty="0" smtClean="0"/>
              <a:t>qui </a:t>
            </a:r>
            <a:r>
              <a:rPr lang="fr-FR" sz="2400" dirty="0"/>
              <a:t>suit celui de la notification de la décision contestée </a:t>
            </a:r>
            <a:endParaRPr lang="fr-FR" sz="2400" dirty="0" smtClean="0"/>
          </a:p>
          <a:p>
            <a:pPr lvl="0"/>
            <a:endParaRPr lang="fr-FR" sz="2400" dirty="0"/>
          </a:p>
          <a:p>
            <a:pPr lvl="0"/>
            <a:r>
              <a:rPr lang="fr-FR" sz="2400" b="1" dirty="0" smtClean="0">
                <a:solidFill>
                  <a:srgbClr val="FF0000"/>
                </a:solidFill>
              </a:rPr>
              <a:t>Q: délai général d’introduction des réclamations contentieuses ?</a:t>
            </a:r>
          </a:p>
        </p:txBody>
      </p:sp>
    </p:spTree>
    <p:extLst>
      <p:ext uri="{BB962C8B-B14F-4D97-AF65-F5344CB8AC3E}">
        <p14:creationId xmlns:p14="http://schemas.microsoft.com/office/powerpoint/2010/main" val="11836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106 LF </a:t>
            </a:r>
            <a:r>
              <a:rPr lang="fr-FR" sz="2400" dirty="0"/>
              <a:t>et </a:t>
            </a:r>
            <a:r>
              <a:rPr lang="fr-FR" sz="2400" dirty="0" smtClean="0"/>
              <a:t>art 81-1 CPF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domaine de compétence des commissions de recours</a:t>
            </a:r>
          </a:p>
          <a:p>
            <a:pPr lvl="0"/>
            <a:endParaRPr lang="fr-FR" sz="2400" dirty="0"/>
          </a:p>
          <a:p>
            <a:pPr lvl="0"/>
            <a:r>
              <a:rPr lang="fr-FR" sz="2400" dirty="0" smtClean="0"/>
              <a:t>	*Les </a:t>
            </a:r>
            <a:r>
              <a:rPr lang="fr-FR" sz="2400" dirty="0"/>
              <a:t>commissions de recours émettent un avis sur les demandes des contribuables relatives aux </a:t>
            </a:r>
            <a:r>
              <a:rPr lang="fr-FR" sz="2400" b="1" dirty="0">
                <a:solidFill>
                  <a:srgbClr val="0070C0"/>
                </a:solidFill>
              </a:rPr>
              <a:t>impôts directs et taxes assimilées et ainsi que sur les taxes sur le chiffre d’affaires </a:t>
            </a:r>
            <a:r>
              <a:rPr lang="fr-FR" sz="2400" dirty="0"/>
              <a:t>et tendant à obtenir, soit la réparation d’erreurs commises dans l’assiette ou le calcul de l’impôt, soit le bénéfice d’un droit résultant d’une disposition législative ou règlementaire.</a:t>
            </a:r>
            <a:endParaRPr lang="fr-FR" sz="2400" dirty="0" smtClean="0"/>
          </a:p>
          <a:p>
            <a:pPr lvl="0"/>
            <a:r>
              <a:rPr lang="fr-FR" sz="2400" dirty="0"/>
              <a:t>	</a:t>
            </a:r>
            <a:r>
              <a:rPr lang="fr-FR" sz="2400" dirty="0" smtClean="0"/>
              <a:t>*Ces </a:t>
            </a:r>
            <a:r>
              <a:rPr lang="fr-FR" sz="2400" dirty="0"/>
              <a:t>commissions se prononcent également </a:t>
            </a:r>
            <a:r>
              <a:rPr lang="fr-FR" sz="2400" b="1" dirty="0">
                <a:solidFill>
                  <a:srgbClr val="00B050"/>
                </a:solidFill>
              </a:rPr>
              <a:t>en matière d’impôts, taxes et redevances prévus par </a:t>
            </a:r>
            <a:r>
              <a:rPr lang="fr-FR" sz="2400" b="1" dirty="0">
                <a:solidFill>
                  <a:srgbClr val="FF0000"/>
                </a:solidFill>
              </a:rPr>
              <a:t>la législation relative aux hydrocarbures</a:t>
            </a:r>
            <a:r>
              <a:rPr lang="fr-FR" sz="2400" dirty="0"/>
              <a:t>, en cas de régularisation opérée par les services de l’administration fiscale. </a:t>
            </a:r>
            <a:r>
              <a:rPr lang="fr-FR" sz="2400" dirty="0" smtClean="0"/>
              <a:t>	</a:t>
            </a:r>
            <a:endParaRPr lang="fr-FR" sz="2400" b="1" dirty="0" smtClean="0">
              <a:solidFill>
                <a:srgbClr val="0070C0"/>
              </a:solidFill>
            </a:endParaRPr>
          </a:p>
        </p:txBody>
      </p:sp>
    </p:spTree>
    <p:extLst>
      <p:ext uri="{BB962C8B-B14F-4D97-AF65-F5344CB8AC3E}">
        <p14:creationId xmlns:p14="http://schemas.microsoft.com/office/powerpoint/2010/main" val="36631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107 LF </a:t>
            </a:r>
            <a:r>
              <a:rPr lang="fr-FR" sz="2400" dirty="0"/>
              <a:t>et </a:t>
            </a:r>
            <a:r>
              <a:rPr lang="fr-FR" sz="2400" dirty="0" smtClean="0"/>
              <a:t>art 81-bis CPF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composition des commissions de recours</a:t>
            </a:r>
          </a:p>
          <a:p>
            <a:pPr lvl="0"/>
            <a:endParaRPr lang="fr-FR" sz="2400" dirty="0" smtClean="0"/>
          </a:p>
          <a:p>
            <a:pPr lvl="0"/>
            <a:r>
              <a:rPr lang="fr-FR" sz="2400" b="1" dirty="0" smtClean="0">
                <a:solidFill>
                  <a:srgbClr val="0070C0"/>
                </a:solidFill>
              </a:rPr>
              <a:t>-CCR: </a:t>
            </a:r>
            <a:r>
              <a:rPr lang="fr-FR" sz="2400" dirty="0" smtClean="0"/>
              <a:t>rajout d’un membre représentant du ministère de l’énergie</a:t>
            </a:r>
          </a:p>
          <a:p>
            <a:pPr lvl="0"/>
            <a:r>
              <a:rPr lang="fr-FR" sz="2400" b="1" dirty="0" smtClean="0">
                <a:solidFill>
                  <a:srgbClr val="0070C0"/>
                </a:solidFill>
              </a:rPr>
              <a:t>-CRR: </a:t>
            </a:r>
            <a:r>
              <a:rPr lang="fr-FR" sz="2400" dirty="0" smtClean="0"/>
              <a:t>rajout d’un membre conseiller fiscal</a:t>
            </a:r>
          </a:p>
          <a:p>
            <a:r>
              <a:rPr lang="fr-FR" sz="2400" b="1" dirty="0" smtClean="0">
                <a:solidFill>
                  <a:srgbClr val="0070C0"/>
                </a:solidFill>
              </a:rPr>
              <a:t>-CWR: </a:t>
            </a:r>
            <a:r>
              <a:rPr lang="fr-FR" sz="2400" dirty="0" smtClean="0"/>
              <a:t>rajout </a:t>
            </a:r>
            <a:r>
              <a:rPr lang="fr-FR" sz="2400" dirty="0"/>
              <a:t>d’un membre </a:t>
            </a:r>
            <a:r>
              <a:rPr lang="fr-FR" sz="2400" dirty="0" smtClean="0"/>
              <a:t>conseiller </a:t>
            </a:r>
            <a:r>
              <a:rPr lang="fr-FR" sz="2400" dirty="0"/>
              <a:t>fiscal</a:t>
            </a:r>
          </a:p>
          <a:p>
            <a:pPr lvl="0"/>
            <a:endParaRPr lang="fr-FR" sz="2400" dirty="0" smtClean="0"/>
          </a:p>
          <a:p>
            <a:pPr lvl="0"/>
            <a:r>
              <a:rPr lang="fr-FR" sz="2400" dirty="0" smtClean="0"/>
              <a:t>	</a:t>
            </a:r>
            <a:endParaRPr lang="fr-FR" sz="2400" b="1" dirty="0" smtClean="0">
              <a:solidFill>
                <a:srgbClr val="0070C0"/>
              </a:solidFill>
            </a:endParaRPr>
          </a:p>
        </p:txBody>
      </p:sp>
    </p:spTree>
    <p:extLst>
      <p:ext uri="{BB962C8B-B14F-4D97-AF65-F5344CB8AC3E}">
        <p14:creationId xmlns:p14="http://schemas.microsoft.com/office/powerpoint/2010/main" val="39294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104 LF </a:t>
            </a:r>
            <a:r>
              <a:rPr lang="fr-FR" sz="2400" dirty="0"/>
              <a:t>et </a:t>
            </a:r>
            <a:r>
              <a:rPr lang="fr-FR" sz="2400" dirty="0" smtClean="0"/>
              <a:t>art 81-bis CPF </a:t>
            </a:r>
          </a:p>
          <a:p>
            <a:pPr lvl="0"/>
            <a:r>
              <a:rPr lang="fr-FR" sz="2400" b="1" dirty="0" smtClean="0">
                <a:solidFill>
                  <a:srgbClr val="00B050"/>
                </a:solidFill>
              </a:rPr>
              <a:t>-Objet de la mesure:</a:t>
            </a:r>
            <a:r>
              <a:rPr lang="fr-FR" sz="2400" dirty="0"/>
              <a:t> </a:t>
            </a:r>
            <a:r>
              <a:rPr lang="fr-FR" sz="2400" dirty="0" smtClean="0"/>
              <a:t>composition des commissions de recours</a:t>
            </a:r>
          </a:p>
          <a:p>
            <a:r>
              <a:rPr lang="fr-FR" sz="2400" b="1" dirty="0">
                <a:solidFill>
                  <a:srgbClr val="0070C0"/>
                </a:solidFill>
              </a:rPr>
              <a:t>CRW :</a:t>
            </a:r>
          </a:p>
          <a:p>
            <a:r>
              <a:rPr lang="fr-FR" sz="1800" dirty="0"/>
              <a:t>- un (1) commissaire aux comptes désigné par le président de la chambre nationale des commissaires aux comptes, président ; </a:t>
            </a:r>
          </a:p>
          <a:p>
            <a:r>
              <a:rPr lang="fr-FR" sz="1800" dirty="0"/>
              <a:t>- un (01) membre de l’assemblée populaire de wilaya ; </a:t>
            </a:r>
          </a:p>
          <a:p>
            <a:r>
              <a:rPr lang="fr-FR" sz="1800" dirty="0"/>
              <a:t>- un (01) représentant de la direction chargée du commerce de la wilaya ayant, au moins, rang de chef de bureau ; </a:t>
            </a:r>
          </a:p>
          <a:p>
            <a:r>
              <a:rPr lang="fr-FR" sz="1800" dirty="0"/>
              <a:t>- un (01) représentant de la direction chargée de l’industrie de la wilaya ayant, au moins, rang de chef de bureau; </a:t>
            </a:r>
          </a:p>
          <a:p>
            <a:r>
              <a:rPr lang="fr-FR" sz="1800" dirty="0"/>
              <a:t>- un (1) représentant de la chambre nationale des commissaires aux comptes; </a:t>
            </a:r>
          </a:p>
          <a:p>
            <a:r>
              <a:rPr lang="fr-FR" sz="1800" dirty="0"/>
              <a:t>- un (01) représentant de la chambre de commerce et d’industrie siégeant dans la wilaya ; </a:t>
            </a:r>
          </a:p>
          <a:p>
            <a:r>
              <a:rPr lang="fr-FR" sz="1800" dirty="0"/>
              <a:t>- un (01) représentant de la chambre algérienne d’agriculture siégeant dans la wilaya; </a:t>
            </a:r>
          </a:p>
          <a:p>
            <a:r>
              <a:rPr lang="fr-FR" sz="1800" dirty="0"/>
              <a:t>-le Directeur des Impôts de Wilaya, ou selon le cas, le Chef du Centre des Impôts ou le Chef du Centre de Proximité des Impôts ou leur représentant ayant respectivement rang de sous-directeur ou de chef de service principal;</a:t>
            </a:r>
          </a:p>
          <a:p>
            <a:r>
              <a:rPr lang="fr-FR" sz="1800" b="1" dirty="0">
                <a:solidFill>
                  <a:srgbClr val="FF0000"/>
                </a:solidFill>
              </a:rPr>
              <a:t>LF 2025 : - un (1) conseiller fiscal désigné par l’Association Nationale des Conseillers Fiscaux Algériens.</a:t>
            </a:r>
            <a:endParaRPr lang="fr-FR" sz="1800" dirty="0">
              <a:solidFill>
                <a:srgbClr val="FF0000"/>
              </a:solidFill>
            </a:endParaRPr>
          </a:p>
          <a:p>
            <a:r>
              <a:rPr lang="fr-FR" sz="1800" dirty="0"/>
              <a:t> </a:t>
            </a:r>
          </a:p>
          <a:p>
            <a:pPr lvl="0"/>
            <a:endParaRPr lang="fr-FR" sz="1800" dirty="0" smtClean="0"/>
          </a:p>
          <a:p>
            <a:pPr lvl="0"/>
            <a:r>
              <a:rPr lang="fr-FR" sz="1800" dirty="0" smtClean="0"/>
              <a:t>	</a:t>
            </a:r>
            <a:endParaRPr lang="fr-FR" sz="1800" b="1" dirty="0" smtClean="0">
              <a:solidFill>
                <a:srgbClr val="0070C0"/>
              </a:solidFill>
            </a:endParaRPr>
          </a:p>
        </p:txBody>
      </p:sp>
    </p:spTree>
    <p:extLst>
      <p:ext uri="{BB962C8B-B14F-4D97-AF65-F5344CB8AC3E}">
        <p14:creationId xmlns:p14="http://schemas.microsoft.com/office/powerpoint/2010/main" val="10000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endParaRPr lang="fr-FR" sz="2400" b="1" dirty="0">
              <a:solidFill>
                <a:srgbClr val="00B050"/>
              </a:solidFill>
            </a:endParaRPr>
          </a:p>
          <a:p>
            <a:pPr lvl="0"/>
            <a:r>
              <a:rPr lang="fr-FR" sz="2400" b="1" dirty="0" smtClean="0">
                <a:solidFill>
                  <a:srgbClr val="00B050"/>
                </a:solidFill>
              </a:rPr>
              <a:t>-Références:</a:t>
            </a:r>
            <a:r>
              <a:rPr lang="fr-FR" sz="2400" dirty="0" smtClean="0"/>
              <a:t> art 104 LF </a:t>
            </a:r>
            <a:r>
              <a:rPr lang="fr-FR" sz="2400" dirty="0"/>
              <a:t>et </a:t>
            </a:r>
            <a:r>
              <a:rPr lang="fr-FR" sz="2400" dirty="0" smtClean="0"/>
              <a:t>art 81-bis CPF </a:t>
            </a:r>
          </a:p>
          <a:p>
            <a:pPr lvl="0"/>
            <a:r>
              <a:rPr lang="fr-FR" sz="2400" b="1" dirty="0" smtClean="0">
                <a:solidFill>
                  <a:srgbClr val="00B050"/>
                </a:solidFill>
              </a:rPr>
              <a:t>-Objet de la mesure:</a:t>
            </a:r>
            <a:r>
              <a:rPr lang="fr-FR" sz="2400" dirty="0"/>
              <a:t> </a:t>
            </a:r>
            <a:r>
              <a:rPr lang="fr-FR" sz="2400" dirty="0" smtClean="0"/>
              <a:t>composition des commissions de recours</a:t>
            </a:r>
          </a:p>
          <a:p>
            <a:endParaRPr lang="fr-FR" sz="2400" b="1" dirty="0" smtClean="0">
              <a:solidFill>
                <a:srgbClr val="0070C0"/>
              </a:solidFill>
            </a:endParaRPr>
          </a:p>
          <a:p>
            <a:r>
              <a:rPr lang="fr-FR" sz="2400" b="1" dirty="0" smtClean="0">
                <a:solidFill>
                  <a:srgbClr val="0070C0"/>
                </a:solidFill>
              </a:rPr>
              <a:t>CRW</a:t>
            </a:r>
            <a:r>
              <a:rPr lang="fr-FR" sz="2400" b="1" dirty="0">
                <a:solidFill>
                  <a:srgbClr val="0070C0"/>
                </a:solidFill>
              </a:rPr>
              <a:t> :</a:t>
            </a:r>
          </a:p>
          <a:p>
            <a:r>
              <a:rPr lang="fr-FR" sz="1800" dirty="0"/>
              <a:t> </a:t>
            </a:r>
          </a:p>
          <a:p>
            <a:pPr lvl="0"/>
            <a:r>
              <a:rPr lang="fr-FR" sz="2400" dirty="0" smtClean="0"/>
              <a:t>	La </a:t>
            </a:r>
            <a:r>
              <a:rPr lang="fr-FR" sz="2400" dirty="0"/>
              <a:t>commission se réunit sur convocation de son </a:t>
            </a:r>
            <a:r>
              <a:rPr lang="fr-FR" sz="2400" dirty="0" smtClean="0"/>
              <a:t>président, </a:t>
            </a:r>
            <a:r>
              <a:rPr lang="fr-FR" sz="2400" b="1" dirty="0">
                <a:solidFill>
                  <a:srgbClr val="00B050"/>
                </a:solidFill>
              </a:rPr>
              <a:t>au moins deux fois par mois. </a:t>
            </a:r>
            <a:endParaRPr lang="fr-FR" sz="2400" b="1" dirty="0" smtClean="0">
              <a:solidFill>
                <a:srgbClr val="00B050"/>
              </a:solidFill>
            </a:endParaRPr>
          </a:p>
          <a:p>
            <a:pPr lvl="0"/>
            <a:r>
              <a:rPr lang="fr-FR" sz="1800" dirty="0" smtClean="0"/>
              <a:t>	</a:t>
            </a:r>
            <a:endParaRPr lang="fr-FR" sz="1800" b="1" dirty="0" smtClean="0">
              <a:solidFill>
                <a:srgbClr val="0070C0"/>
              </a:solidFill>
            </a:endParaRPr>
          </a:p>
        </p:txBody>
      </p:sp>
    </p:spTree>
    <p:extLst>
      <p:ext uri="{BB962C8B-B14F-4D97-AF65-F5344CB8AC3E}">
        <p14:creationId xmlns:p14="http://schemas.microsoft.com/office/powerpoint/2010/main" val="20595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104 LF </a:t>
            </a:r>
            <a:r>
              <a:rPr lang="fr-FR" sz="2400" dirty="0"/>
              <a:t>et </a:t>
            </a:r>
            <a:r>
              <a:rPr lang="fr-FR" sz="2400" dirty="0" smtClean="0"/>
              <a:t>art 81-bis CPF </a:t>
            </a:r>
          </a:p>
          <a:p>
            <a:pPr lvl="0"/>
            <a:r>
              <a:rPr lang="fr-FR" sz="2400" b="1" dirty="0" smtClean="0">
                <a:solidFill>
                  <a:srgbClr val="00B050"/>
                </a:solidFill>
              </a:rPr>
              <a:t>-Objet de la mesure:</a:t>
            </a:r>
            <a:r>
              <a:rPr lang="fr-FR" sz="2400" dirty="0"/>
              <a:t> </a:t>
            </a:r>
            <a:r>
              <a:rPr lang="fr-FR" sz="2400" dirty="0" smtClean="0"/>
              <a:t>composition des commissions de recours</a:t>
            </a:r>
          </a:p>
          <a:p>
            <a:r>
              <a:rPr lang="fr-FR" sz="2400" b="1" dirty="0">
                <a:solidFill>
                  <a:srgbClr val="0070C0"/>
                </a:solidFill>
              </a:rPr>
              <a:t>CRR : </a:t>
            </a:r>
          </a:p>
          <a:p>
            <a:r>
              <a:rPr lang="fr-FR" sz="1800" dirty="0"/>
              <a:t>- Un expert comptable désigné par le président de l’ordre national des experts comptables, président. </a:t>
            </a:r>
          </a:p>
          <a:p>
            <a:r>
              <a:rPr lang="fr-FR" sz="1800" dirty="0"/>
              <a:t>- le Directeur Régional des Impôts ou son représentant ayant rang de sous-directeur; </a:t>
            </a:r>
          </a:p>
          <a:p>
            <a:r>
              <a:rPr lang="fr-FR" sz="1800" dirty="0"/>
              <a:t>- un (01) représentant de la Direction Régionale du Trésor ayant rang de sous-directeur; </a:t>
            </a:r>
          </a:p>
          <a:p>
            <a:r>
              <a:rPr lang="fr-FR" sz="1800" dirty="0"/>
              <a:t>- un (01) représentant de la Direction Régionale chargée du commerce, ayant rang de chef de bureau; </a:t>
            </a:r>
          </a:p>
          <a:p>
            <a:r>
              <a:rPr lang="fr-FR" sz="1800" dirty="0"/>
              <a:t>- un (01) représentant de la Direction chargée de l’Industrie de la wilaya du lieu de situation de la Direction Régionale des Impôts ayant, au moins, rang de chef de bureau; </a:t>
            </a:r>
          </a:p>
          <a:p>
            <a:r>
              <a:rPr lang="fr-FR" sz="1800" dirty="0"/>
              <a:t>- un (01) représentant de la chambre de commerce et d’industrie de la wilaya du lieu de situation de la Direction Régionale des Impôts; </a:t>
            </a:r>
          </a:p>
          <a:p>
            <a:r>
              <a:rPr lang="fr-FR" sz="1800" dirty="0"/>
              <a:t>- un (01) représentant de la chambre d’agriculture de la wilaya du lieu de situation de la Direction Régionale des Impôts; </a:t>
            </a:r>
          </a:p>
          <a:p>
            <a:r>
              <a:rPr lang="fr-FR" sz="1800" dirty="0"/>
              <a:t>- un représentant de l’ordre national des experts comptables ;</a:t>
            </a:r>
          </a:p>
          <a:p>
            <a:r>
              <a:rPr lang="fr-FR" sz="1800" b="1" dirty="0">
                <a:solidFill>
                  <a:srgbClr val="FF0000"/>
                </a:solidFill>
              </a:rPr>
              <a:t>LF 2025 :  un (1) conseiller fiscal désigné par l’Association Nationale des Conseillers Fiscaux Algériens.</a:t>
            </a:r>
            <a:endParaRPr lang="fr-FR" sz="1800" dirty="0">
              <a:solidFill>
                <a:srgbClr val="FF0000"/>
              </a:solidFill>
            </a:endParaRPr>
          </a:p>
          <a:p>
            <a:r>
              <a:rPr lang="fr-FR" sz="1800" dirty="0"/>
              <a:t> </a:t>
            </a:r>
          </a:p>
        </p:txBody>
      </p:sp>
    </p:spTree>
    <p:extLst>
      <p:ext uri="{BB962C8B-B14F-4D97-AF65-F5344CB8AC3E}">
        <p14:creationId xmlns:p14="http://schemas.microsoft.com/office/powerpoint/2010/main" val="7658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104 LF </a:t>
            </a:r>
            <a:r>
              <a:rPr lang="fr-FR" sz="2400" dirty="0"/>
              <a:t>et </a:t>
            </a:r>
            <a:r>
              <a:rPr lang="fr-FR" sz="2400" dirty="0" smtClean="0"/>
              <a:t>art 81-bis CPF </a:t>
            </a:r>
          </a:p>
          <a:p>
            <a:pPr lvl="0"/>
            <a:r>
              <a:rPr lang="fr-FR" sz="2400" b="1" dirty="0" smtClean="0">
                <a:solidFill>
                  <a:srgbClr val="00B050"/>
                </a:solidFill>
              </a:rPr>
              <a:t>-Objet de la mesure:</a:t>
            </a:r>
            <a:r>
              <a:rPr lang="fr-FR" sz="2400" dirty="0"/>
              <a:t> </a:t>
            </a:r>
            <a:r>
              <a:rPr lang="fr-FR" sz="2400" dirty="0" smtClean="0"/>
              <a:t>composition des commissions de recours</a:t>
            </a:r>
          </a:p>
          <a:p>
            <a:r>
              <a:rPr lang="fr-FR" sz="2400" b="1" dirty="0">
                <a:solidFill>
                  <a:srgbClr val="0070C0"/>
                </a:solidFill>
              </a:rPr>
              <a:t>CCR :</a:t>
            </a:r>
          </a:p>
          <a:p>
            <a:r>
              <a:rPr lang="fr-FR" sz="2000" dirty="0"/>
              <a:t>- le ministre chargé des finances ou son représentant dûment mandaté, président ; </a:t>
            </a:r>
          </a:p>
          <a:p>
            <a:r>
              <a:rPr lang="fr-FR" sz="2000" dirty="0" smtClean="0"/>
              <a:t>- </a:t>
            </a:r>
            <a:r>
              <a:rPr lang="fr-FR" sz="2000" dirty="0"/>
              <a:t>un (01) représentant du ministère de la justice ayant au moins rang de directeur ; </a:t>
            </a:r>
          </a:p>
          <a:p>
            <a:r>
              <a:rPr lang="fr-FR" sz="2000" dirty="0"/>
              <a:t>- un (01) représentant du ministère du Commerce ayant au moins rang de directeur ; </a:t>
            </a:r>
          </a:p>
          <a:p>
            <a:r>
              <a:rPr lang="fr-FR" sz="2000" dirty="0"/>
              <a:t>- un (01) représentant du ministère chargé de l’Industrie ayant rang de directeur ; </a:t>
            </a:r>
          </a:p>
          <a:p>
            <a:r>
              <a:rPr lang="fr-FR" sz="2000" dirty="0"/>
              <a:t>- un (01) représentant du conseil national de comptabilité ayant au moins rang de directeur ; - un (01) représentant de la chambre algérienne de commerce et de d’industrie;</a:t>
            </a:r>
          </a:p>
          <a:p>
            <a:r>
              <a:rPr lang="fr-FR" sz="2000" b="1" dirty="0">
                <a:solidFill>
                  <a:srgbClr val="FF0000"/>
                </a:solidFill>
              </a:rPr>
              <a:t>LF 2025 : - un (1) représentant du ministère chargé de l’énergie ayant au moins rang de directeur ;</a:t>
            </a:r>
            <a:endParaRPr lang="fr-FR" sz="2000" dirty="0">
              <a:solidFill>
                <a:srgbClr val="FF0000"/>
              </a:solidFill>
            </a:endParaRPr>
          </a:p>
          <a:p>
            <a:r>
              <a:rPr lang="fr-FR" sz="2000" dirty="0"/>
              <a:t> - un (01) représentant de la chambre nationale de l’agriculture; </a:t>
            </a:r>
          </a:p>
          <a:p>
            <a:r>
              <a:rPr lang="fr-FR" sz="2000" dirty="0"/>
              <a:t>- un (1) représentant de l’ordre national des experts comptables ; </a:t>
            </a:r>
          </a:p>
          <a:p>
            <a:r>
              <a:rPr lang="fr-FR" sz="2000" dirty="0"/>
              <a:t>- le directeur des grandes entreprises ou son représentant ayant rang de sous-directeur.</a:t>
            </a:r>
          </a:p>
        </p:txBody>
      </p:sp>
    </p:spTree>
    <p:extLst>
      <p:ext uri="{BB962C8B-B14F-4D97-AF65-F5344CB8AC3E}">
        <p14:creationId xmlns:p14="http://schemas.microsoft.com/office/powerpoint/2010/main" val="11740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104 LF </a:t>
            </a:r>
            <a:r>
              <a:rPr lang="fr-FR" sz="2400" dirty="0"/>
              <a:t>et </a:t>
            </a:r>
            <a:r>
              <a:rPr lang="fr-FR" sz="2400" dirty="0" smtClean="0"/>
              <a:t>art 81-bis CPF </a:t>
            </a:r>
          </a:p>
          <a:p>
            <a:pPr lvl="0"/>
            <a:r>
              <a:rPr lang="fr-FR" sz="2400" b="1" dirty="0" smtClean="0">
                <a:solidFill>
                  <a:srgbClr val="00B050"/>
                </a:solidFill>
              </a:rPr>
              <a:t>-Objet de la mesure:</a:t>
            </a:r>
            <a:r>
              <a:rPr lang="fr-FR" sz="2400" dirty="0"/>
              <a:t> </a:t>
            </a:r>
            <a:r>
              <a:rPr lang="fr-FR" sz="2400" dirty="0" smtClean="0"/>
              <a:t>composition des commissions de recours</a:t>
            </a:r>
          </a:p>
          <a:p>
            <a:pPr lvl="0"/>
            <a:endParaRPr lang="fr-FR" sz="2400" dirty="0"/>
          </a:p>
          <a:p>
            <a:pPr lvl="0"/>
            <a:endParaRPr lang="fr-FR" sz="2400" dirty="0" smtClean="0"/>
          </a:p>
          <a:p>
            <a:pPr lvl="0"/>
            <a:endParaRPr lang="fr-FR" sz="2400" dirty="0"/>
          </a:p>
          <a:p>
            <a:pPr lvl="0"/>
            <a:r>
              <a:rPr lang="fr-FR" sz="2400" b="1" dirty="0" smtClean="0">
                <a:solidFill>
                  <a:srgbClr val="FF0000"/>
                </a:solidFill>
              </a:rPr>
              <a:t>Q: seuils de compétence des 03 commissions de recours ?</a:t>
            </a:r>
          </a:p>
        </p:txBody>
      </p:sp>
    </p:spTree>
    <p:extLst>
      <p:ext uri="{BB962C8B-B14F-4D97-AF65-F5344CB8AC3E}">
        <p14:creationId xmlns:p14="http://schemas.microsoft.com/office/powerpoint/2010/main" val="3572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7064" y="386172"/>
            <a:ext cx="9001125" cy="5324475"/>
          </a:xfrm>
        </p:spPr>
        <p:txBody>
          <a:bodyPr>
            <a:noAutofit/>
          </a:bodyPr>
          <a:lstStyle/>
          <a:p>
            <a:pPr algn="ctr">
              <a:buFont typeface="Wingdings" panose="05000000000000000000" pitchFamily="2" charset="2"/>
              <a:buNone/>
              <a:defRPr/>
            </a:pPr>
            <a:r>
              <a:rPr lang="fr-FR" sz="1600" b="1" u="sng" dirty="0">
                <a:solidFill>
                  <a:srgbClr val="FF0000"/>
                </a:solidFill>
                <a:latin typeface="Comic Sans MS" pitchFamily="66" charset="0"/>
              </a:rPr>
              <a:t>-Rappel des étapes de la  procédure  contentieuse</a:t>
            </a:r>
          </a:p>
          <a:p>
            <a:pPr algn="ctr">
              <a:buFont typeface="Wingdings" panose="05000000000000000000" pitchFamily="2" charset="2"/>
              <a:buNone/>
              <a:defRPr/>
            </a:pPr>
            <a:r>
              <a:rPr lang="fr-FR" sz="1200" dirty="0">
                <a:latin typeface="Comic Sans MS" pitchFamily="66" charset="0"/>
              </a:rPr>
              <a:t>Taxation (litige)</a:t>
            </a:r>
          </a:p>
          <a:p>
            <a:pPr algn="ctr">
              <a:buFont typeface="Wingdings" panose="05000000000000000000" pitchFamily="2" charset="2"/>
              <a:buNone/>
              <a:defRPr/>
            </a:pPr>
            <a:r>
              <a:rPr lang="fr-FR" sz="1200" dirty="0">
                <a:latin typeface="Comic Sans MS" pitchFamily="66" charset="0"/>
              </a:rPr>
              <a:t>                                                          </a:t>
            </a:r>
          </a:p>
          <a:p>
            <a:pPr algn="ctr">
              <a:buFont typeface="Wingdings" panose="05000000000000000000" pitchFamily="2" charset="2"/>
              <a:buNone/>
              <a:defRPr/>
            </a:pPr>
            <a:r>
              <a:rPr lang="fr-FR" sz="1200" b="1" dirty="0">
                <a:solidFill>
                  <a:srgbClr val="FF0000"/>
                </a:solidFill>
                <a:latin typeface="Comic Sans MS" pitchFamily="66" charset="0"/>
              </a:rPr>
              <a:t>                                                  31/12 de la 2</a:t>
            </a:r>
            <a:r>
              <a:rPr lang="fr-FR" sz="1200" b="1" baseline="30000" dirty="0">
                <a:solidFill>
                  <a:srgbClr val="FF0000"/>
                </a:solidFill>
                <a:latin typeface="Comic Sans MS" pitchFamily="66" charset="0"/>
              </a:rPr>
              <a:t>ème </a:t>
            </a:r>
            <a:r>
              <a:rPr lang="fr-FR" sz="1200" b="1" dirty="0">
                <a:solidFill>
                  <a:srgbClr val="FF0000"/>
                </a:solidFill>
                <a:latin typeface="Comic Sans MS" pitchFamily="66" charset="0"/>
              </a:rPr>
              <a:t>année</a:t>
            </a:r>
          </a:p>
          <a:p>
            <a:pPr algn="ctr">
              <a:buFont typeface="Wingdings" panose="05000000000000000000" pitchFamily="2" charset="2"/>
              <a:buNone/>
              <a:defRPr/>
            </a:pPr>
            <a:r>
              <a:rPr lang="fr-FR" sz="1200" b="1" dirty="0">
                <a:solidFill>
                  <a:srgbClr val="FF0000"/>
                </a:solidFill>
                <a:latin typeface="Comic Sans MS" pitchFamily="66" charset="0"/>
              </a:rPr>
              <a:t>              			             (paiement 30%+</a:t>
            </a:r>
            <a:r>
              <a:rPr lang="fr-FR" sz="1200" b="1" dirty="0" smtClean="0">
                <a:solidFill>
                  <a:srgbClr val="FF0000"/>
                </a:solidFill>
                <a:latin typeface="Comic Sans MS" pitchFamily="66" charset="0"/>
              </a:rPr>
              <a:t>SLP)- </a:t>
            </a:r>
            <a:r>
              <a:rPr lang="fr-FR" sz="1200" b="1" dirty="0" smtClean="0">
                <a:solidFill>
                  <a:srgbClr val="00B050"/>
                </a:solidFill>
                <a:latin typeface="Comic Sans MS" pitchFamily="66" charset="0"/>
              </a:rPr>
              <a:t>LF 2023 20%</a:t>
            </a:r>
            <a:r>
              <a:rPr lang="fr-FR" sz="1200" b="1" dirty="0">
                <a:solidFill>
                  <a:srgbClr val="FF0000"/>
                </a:solidFill>
                <a:latin typeface="Comic Sans MS" pitchFamily="66" charset="0"/>
              </a:rPr>
              <a:t> </a:t>
            </a:r>
          </a:p>
          <a:p>
            <a:pPr algn="ct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r>
              <a:rPr lang="fr-FR" sz="1200" dirty="0">
                <a:latin typeface="Comic Sans MS" pitchFamily="66" charset="0"/>
              </a:rPr>
              <a:t>Réclamation préalable (services fiscaux)</a:t>
            </a:r>
          </a:p>
          <a:p>
            <a:pPr algn="ct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r>
              <a:rPr lang="fr-FR" sz="1200" dirty="0">
                <a:latin typeface="Comic Sans MS" pitchFamily="66" charset="0"/>
              </a:rPr>
              <a:t>                                                                                   </a:t>
            </a:r>
            <a:r>
              <a:rPr lang="fr-FR" sz="1200" b="1" dirty="0">
                <a:solidFill>
                  <a:srgbClr val="FF0000"/>
                </a:solidFill>
                <a:latin typeface="Comic Sans MS" pitchFamily="66" charset="0"/>
              </a:rPr>
              <a:t>4 mois -paiement 20% du reste +</a:t>
            </a:r>
            <a:r>
              <a:rPr lang="fr-FR" sz="1200" b="1" dirty="0" smtClean="0">
                <a:solidFill>
                  <a:srgbClr val="FF0000"/>
                </a:solidFill>
                <a:latin typeface="Comic Sans MS" pitchFamily="66" charset="0"/>
              </a:rPr>
              <a:t>SLP</a:t>
            </a:r>
            <a:endParaRPr lang="fr-FR" sz="1200" dirty="0">
              <a:latin typeface="Comic Sans MS" pitchFamily="66" charset="0"/>
            </a:endParaRPr>
          </a:p>
          <a:p>
            <a:pPr algn="ctr">
              <a:buFont typeface="Wingdings" panose="05000000000000000000" pitchFamily="2" charset="2"/>
              <a:buNone/>
              <a:defRPr/>
            </a:pPr>
            <a:r>
              <a:rPr lang="fr-FR" sz="1200" dirty="0">
                <a:latin typeface="Comic Sans MS" pitchFamily="66" charset="0"/>
              </a:rPr>
              <a:t>Recours- commissions (suivant le montant)</a:t>
            </a:r>
          </a:p>
          <a:p>
            <a:pPr>
              <a:buFont typeface="Wingdings" panose="05000000000000000000" pitchFamily="2" charset="2"/>
              <a:buNone/>
              <a:defRPr/>
            </a:pPr>
            <a:endParaRPr lang="fr-FR" sz="1200" dirty="0">
              <a:latin typeface="Comic Sans MS" pitchFamily="66" charset="0"/>
            </a:endParaRPr>
          </a:p>
          <a:p>
            <a:pP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r>
              <a:rPr lang="fr-FR" sz="1200" dirty="0">
                <a:latin typeface="Comic Sans MS" pitchFamily="66" charset="0"/>
              </a:rPr>
              <a:t>                                                                                        </a:t>
            </a:r>
            <a:r>
              <a:rPr lang="fr-FR" sz="1200" b="1" dirty="0">
                <a:solidFill>
                  <a:srgbClr val="FF0000"/>
                </a:solidFill>
                <a:latin typeface="Comic Sans MS" pitchFamily="66" charset="0"/>
              </a:rPr>
              <a:t>4 mois (garantie +SLP) </a:t>
            </a:r>
            <a:endParaRPr lang="ar-DZ" sz="1200" b="1" dirty="0">
              <a:solidFill>
                <a:srgbClr val="FF0000"/>
              </a:solidFill>
              <a:latin typeface="Comic Sans MS" pitchFamily="66" charset="0"/>
            </a:endParaRPr>
          </a:p>
          <a:p>
            <a:pPr algn="ctr">
              <a:buFont typeface="Wingdings" panose="05000000000000000000" pitchFamily="2" charset="2"/>
              <a:buNone/>
              <a:defRPr/>
            </a:pPr>
            <a:r>
              <a:rPr lang="fr-FR" sz="1200" dirty="0">
                <a:latin typeface="Comic Sans MS" pitchFamily="66" charset="0"/>
              </a:rPr>
              <a:t>Recours juridictionnel (tribunal  administratif </a:t>
            </a:r>
            <a:r>
              <a:rPr lang="fr-FR" sz="1200" dirty="0" smtClean="0">
                <a:latin typeface="Comic Sans MS" pitchFamily="66" charset="0"/>
              </a:rPr>
              <a:t>)</a:t>
            </a:r>
          </a:p>
          <a:p>
            <a:pPr algn="ct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endParaRPr lang="fr-FR" sz="1200" dirty="0" smtClean="0">
              <a:latin typeface="Comic Sans MS" pitchFamily="66" charset="0"/>
            </a:endParaRPr>
          </a:p>
          <a:p>
            <a:pPr algn="ctr">
              <a:buFont typeface="Wingdings" panose="05000000000000000000" pitchFamily="2" charset="2"/>
              <a:buNone/>
              <a:defRPr/>
            </a:pPr>
            <a:endParaRPr lang="fr-FR" sz="1200" dirty="0" smtClean="0">
              <a:latin typeface="Comic Sans MS" pitchFamily="66" charset="0"/>
            </a:endParaRPr>
          </a:p>
          <a:p>
            <a:pPr algn="ctr">
              <a:buFont typeface="Wingdings" panose="05000000000000000000" pitchFamily="2" charset="2"/>
              <a:buNone/>
              <a:defRPr/>
            </a:pPr>
            <a:r>
              <a:rPr lang="fr-FR" sz="1200" b="1" dirty="0">
                <a:solidFill>
                  <a:srgbClr val="00B050"/>
                </a:solidFill>
                <a:latin typeface="Comic Sans MS" pitchFamily="66" charset="0"/>
              </a:rPr>
              <a:t> </a:t>
            </a:r>
            <a:r>
              <a:rPr lang="fr-FR" sz="1200" b="1" dirty="0" smtClean="0">
                <a:solidFill>
                  <a:srgbClr val="00B050"/>
                </a:solidFill>
                <a:latin typeface="Comic Sans MS" pitchFamily="66" charset="0"/>
              </a:rPr>
              <a:t>     LF 2023- Appel devant Tribunal admiratif d’appel</a:t>
            </a:r>
            <a:endParaRPr lang="fr-FR" sz="1200" b="1" dirty="0">
              <a:solidFill>
                <a:srgbClr val="00B050"/>
              </a:solidFill>
              <a:latin typeface="Comic Sans MS" pitchFamily="66" charset="0"/>
            </a:endParaRPr>
          </a:p>
          <a:p>
            <a:pPr>
              <a:defRPr/>
            </a:pPr>
            <a:endParaRPr lang="fr-FR" sz="1200" dirty="0">
              <a:latin typeface="Comic Sans MS" pitchFamily="66" charset="0"/>
            </a:endParaRPr>
          </a:p>
          <a:p>
            <a:pPr>
              <a:buFont typeface="Wingdings" panose="05000000000000000000" pitchFamily="2" charset="2"/>
              <a:buNone/>
              <a:defRPr/>
            </a:pPr>
            <a:r>
              <a:rPr lang="fr-FR" sz="1200" dirty="0" smtClean="0">
                <a:latin typeface="Comic Sans MS" pitchFamily="66" charset="0"/>
              </a:rPr>
              <a:t>                                                                                          </a:t>
            </a:r>
            <a:endParaRPr lang="fr-FR" sz="1200" dirty="0">
              <a:latin typeface="Comic Sans MS" pitchFamily="66" charset="0"/>
            </a:endParaRPr>
          </a:p>
          <a:p>
            <a:pPr>
              <a:buFont typeface="Wingdings" panose="05000000000000000000" pitchFamily="2" charset="2"/>
              <a:buNone/>
              <a:defRPr/>
            </a:pPr>
            <a:endParaRPr lang="fr-FR" sz="1200" dirty="0">
              <a:latin typeface="Comic Sans MS" pitchFamily="66" charset="0"/>
            </a:endParaRPr>
          </a:p>
          <a:p>
            <a:pPr algn="ctr">
              <a:buFont typeface="Wingdings" panose="05000000000000000000" pitchFamily="2" charset="2"/>
              <a:buNone/>
              <a:defRPr/>
            </a:pPr>
            <a:r>
              <a:rPr lang="fr-FR" sz="1200" dirty="0">
                <a:latin typeface="Comic Sans MS" pitchFamily="66" charset="0"/>
              </a:rPr>
              <a:t>    Appel  auprès du Conseil d’Etat                       </a:t>
            </a:r>
          </a:p>
          <a:p>
            <a:pPr algn="ctr">
              <a:buFont typeface="Wingdings" panose="05000000000000000000" pitchFamily="2" charset="2"/>
              <a:buNone/>
              <a:defRPr/>
            </a:pPr>
            <a:r>
              <a:rPr lang="fr-FR" sz="1200" dirty="0">
                <a:latin typeface="Comic Sans MS" pitchFamily="66" charset="0"/>
              </a:rPr>
              <a:t>       </a:t>
            </a:r>
          </a:p>
          <a:p>
            <a:pPr marL="0" indent="0">
              <a:buNone/>
              <a:defRPr/>
            </a:pPr>
            <a:endParaRPr lang="fr-FR" sz="1050" dirty="0"/>
          </a:p>
        </p:txBody>
      </p:sp>
      <p:sp>
        <p:nvSpPr>
          <p:cNvPr id="4" name="Espace réservé du numéro de diapositive 3"/>
          <p:cNvSpPr>
            <a:spLocks noGrp="1"/>
          </p:cNvSpPr>
          <p:nvPr>
            <p:ph type="sldNum" sz="quarter" idx="12"/>
          </p:nvPr>
        </p:nvSpPr>
        <p:spPr>
          <a:xfrm>
            <a:off x="8229600" y="6248400"/>
            <a:ext cx="1905000" cy="457200"/>
          </a:xfrm>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fld id="{FFA5041B-1772-4D62-A840-017D9070DB3B}" type="slidenum">
              <a:rPr lang="fr-FR" smtClean="0">
                <a:solidFill>
                  <a:srgbClr val="000000"/>
                </a:solidFill>
              </a:rPr>
              <a:pPr eaLnBrk="1" hangingPunct="1">
                <a:defRPr/>
              </a:pPr>
              <a:t>119</a:t>
            </a:fld>
            <a:endParaRPr lang="fr-FR" smtClean="0">
              <a:solidFill>
                <a:srgbClr val="000000"/>
              </a:solidFill>
            </a:endParaRPr>
          </a:p>
        </p:txBody>
      </p:sp>
      <p:cxnSp>
        <p:nvCxnSpPr>
          <p:cNvPr id="6" name="Connecteur droit avec flèche 5"/>
          <p:cNvCxnSpPr/>
          <p:nvPr/>
        </p:nvCxnSpPr>
        <p:spPr>
          <a:xfrm rot="5400000">
            <a:off x="5523930" y="1445820"/>
            <a:ext cx="7127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Connecteur droit avec flèche 9"/>
          <p:cNvCxnSpPr/>
          <p:nvPr/>
        </p:nvCxnSpPr>
        <p:spPr>
          <a:xfrm rot="5400000">
            <a:off x="5593554" y="2735075"/>
            <a:ext cx="5715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rot="5400000">
            <a:off x="5593553" y="3733930"/>
            <a:ext cx="57150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Connecteur droit avec flèche 14"/>
          <p:cNvCxnSpPr/>
          <p:nvPr/>
        </p:nvCxnSpPr>
        <p:spPr>
          <a:xfrm rot="5400000">
            <a:off x="5595936" y="4766214"/>
            <a:ext cx="5699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rot="5400000">
            <a:off x="5594346" y="5748850"/>
            <a:ext cx="5699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72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4" name="Espace réservé du numéro de diapositive 3"/>
          <p:cNvSpPr>
            <a:spLocks noGrp="1"/>
          </p:cNvSpPr>
          <p:nvPr>
            <p:ph type="sldNum" sz="quarter" idx="12"/>
          </p:nvPr>
        </p:nvSpPr>
        <p:spPr>
          <a:xfrm>
            <a:off x="8721346" y="5541171"/>
            <a:ext cx="460754" cy="245285"/>
          </a:xfrm>
          <a:noFill/>
        </p:spPr>
        <p:txBody>
          <a:bodyPr/>
          <a:lstStyle/>
          <a:p>
            <a:fld id="{75AECFA7-B1B1-4DBE-A0F7-E4F764CF3066}" type="slidenum">
              <a:rPr lang="es-ES" smtClean="0">
                <a:solidFill>
                  <a:srgbClr val="E48312"/>
                </a:solidFill>
              </a:rPr>
              <a:pPr/>
              <a:t>12</a:t>
            </a:fld>
            <a:endParaRPr lang="es-ES" dirty="0">
              <a:solidFill>
                <a:srgbClr val="E48312"/>
              </a:solidFill>
            </a:endParaRPr>
          </a:p>
        </p:txBody>
      </p:sp>
      <p:grpSp>
        <p:nvGrpSpPr>
          <p:cNvPr id="2" name="Groupe 28"/>
          <p:cNvGrpSpPr/>
          <p:nvPr/>
        </p:nvGrpSpPr>
        <p:grpSpPr>
          <a:xfrm>
            <a:off x="1524205" y="1659319"/>
            <a:ext cx="9035045" cy="4354850"/>
            <a:chOff x="91979" y="1140863"/>
            <a:chExt cx="8623425" cy="5607433"/>
          </a:xfrm>
        </p:grpSpPr>
        <p:grpSp>
          <p:nvGrpSpPr>
            <p:cNvPr id="3" name="Group 1"/>
            <p:cNvGrpSpPr>
              <a:grpSpLocks/>
            </p:cNvGrpSpPr>
            <p:nvPr/>
          </p:nvGrpSpPr>
          <p:grpSpPr bwMode="auto">
            <a:xfrm>
              <a:off x="91979" y="1140863"/>
              <a:ext cx="8623425" cy="5607433"/>
              <a:chOff x="72" y="7568"/>
              <a:chExt cx="11733" cy="7189"/>
            </a:xfrm>
          </p:grpSpPr>
          <p:sp>
            <p:nvSpPr>
              <p:cNvPr id="123906" name="Rectangle 2"/>
              <p:cNvSpPr>
                <a:spLocks noChangeArrowheads="1"/>
              </p:cNvSpPr>
              <p:nvPr/>
            </p:nvSpPr>
            <p:spPr bwMode="auto">
              <a:xfrm>
                <a:off x="72" y="13976"/>
                <a:ext cx="4660" cy="78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endParaRPr lang="fr-FR" sz="1500" dirty="0">
                  <a:solidFill>
                    <a:srgbClr val="000000"/>
                  </a:solidFill>
                  <a:latin typeface="Perpetua" pitchFamily="18" charset="0"/>
                  <a:cs typeface="Arial" pitchFamily="34" charset="0"/>
                </a:endParaRPr>
              </a:p>
            </p:txBody>
          </p:sp>
          <p:sp>
            <p:nvSpPr>
              <p:cNvPr id="123907" name="Rectangle 3"/>
              <p:cNvSpPr>
                <a:spLocks noChangeArrowheads="1"/>
              </p:cNvSpPr>
              <p:nvPr/>
            </p:nvSpPr>
            <p:spPr bwMode="auto">
              <a:xfrm>
                <a:off x="2376" y="7568"/>
                <a:ext cx="7368" cy="67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2100" b="1" dirty="0">
                    <a:solidFill>
                      <a:srgbClr val="282625"/>
                    </a:solidFill>
                    <a:latin typeface="Perpetua" pitchFamily="18" charset="0"/>
                    <a:ea typeface="Arial" pitchFamily="34" charset="0"/>
                    <a:cs typeface="Arial" pitchFamily="34" charset="0"/>
                  </a:rPr>
                  <a:t>Affectation de la Fiscalité Pétrolière Recouvrée</a:t>
                </a:r>
              </a:p>
              <a:p>
                <a:pPr fontAlgn="base">
                  <a:spcBef>
                    <a:spcPct val="0"/>
                  </a:spcBef>
                  <a:spcAft>
                    <a:spcPct val="0"/>
                  </a:spcAft>
                </a:pPr>
                <a:endParaRPr lang="fr-FR" sz="1500" dirty="0">
                  <a:solidFill>
                    <a:srgbClr val="000000"/>
                  </a:solidFill>
                  <a:latin typeface="Perpetua" pitchFamily="18" charset="0"/>
                  <a:cs typeface="Arial" pitchFamily="34" charset="0"/>
                </a:endParaRPr>
              </a:p>
            </p:txBody>
          </p:sp>
          <p:sp>
            <p:nvSpPr>
              <p:cNvPr id="123908" name="Rectangle 4"/>
              <p:cNvSpPr>
                <a:spLocks noChangeArrowheads="1"/>
              </p:cNvSpPr>
              <p:nvPr/>
            </p:nvSpPr>
            <p:spPr bwMode="auto">
              <a:xfrm>
                <a:off x="615" y="9876"/>
                <a:ext cx="4386" cy="7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b="1" dirty="0">
                    <a:solidFill>
                      <a:srgbClr val="282625"/>
                    </a:solidFill>
                    <a:latin typeface="Perpetua" pitchFamily="18" charset="0"/>
                    <a:ea typeface="Arial" pitchFamily="34" charset="0"/>
                    <a:cs typeface="Arial" pitchFamily="34" charset="0"/>
                  </a:rPr>
                  <a:t>FPB (prix référence LFC </a:t>
                </a:r>
                <a:r>
                  <a:rPr lang="fr-FR" sz="1500" b="1" dirty="0" smtClean="0">
                    <a:solidFill>
                      <a:srgbClr val="FF0000"/>
                    </a:solidFill>
                    <a:latin typeface="Perpetua" pitchFamily="18" charset="0"/>
                    <a:ea typeface="Arial" pitchFamily="34" charset="0"/>
                    <a:cs typeface="Arial" pitchFamily="34" charset="0"/>
                  </a:rPr>
                  <a:t>60 </a:t>
                </a:r>
                <a:r>
                  <a:rPr lang="fr-FR" sz="1500" b="1" dirty="0">
                    <a:solidFill>
                      <a:srgbClr val="FF0000"/>
                    </a:solidFill>
                    <a:latin typeface="Perpetua" pitchFamily="18" charset="0"/>
                    <a:ea typeface="Arial" pitchFamily="34" charset="0"/>
                    <a:cs typeface="Arial" pitchFamily="34" charset="0"/>
                  </a:rPr>
                  <a:t>$</a:t>
                </a:r>
                <a:r>
                  <a:rPr lang="fr-FR" sz="1500" b="1" dirty="0">
                    <a:solidFill>
                      <a:srgbClr val="282625"/>
                    </a:solidFill>
                    <a:latin typeface="Perpetua" pitchFamily="18" charset="0"/>
                    <a:ea typeface="Arial" pitchFamily="34" charset="0"/>
                    <a:cs typeface="Arial" pitchFamily="34" charset="0"/>
                  </a:rPr>
                  <a:t>) </a:t>
                </a:r>
              </a:p>
              <a:p>
                <a:pPr algn="ctr" fontAlgn="base">
                  <a:spcBef>
                    <a:spcPct val="0"/>
                  </a:spcBef>
                  <a:spcAft>
                    <a:spcPct val="0"/>
                  </a:spcAft>
                </a:pPr>
                <a:endParaRPr lang="fr-FR" sz="1500" dirty="0">
                  <a:solidFill>
                    <a:srgbClr val="000000"/>
                  </a:solidFill>
                  <a:latin typeface="Perpetua" pitchFamily="18" charset="0"/>
                  <a:cs typeface="Arial" pitchFamily="34" charset="0"/>
                </a:endParaRPr>
              </a:p>
            </p:txBody>
          </p:sp>
          <p:sp>
            <p:nvSpPr>
              <p:cNvPr id="123909" name="Rectangle 5"/>
              <p:cNvSpPr>
                <a:spLocks noChangeArrowheads="1"/>
              </p:cNvSpPr>
              <p:nvPr/>
            </p:nvSpPr>
            <p:spPr bwMode="auto">
              <a:xfrm>
                <a:off x="530" y="11928"/>
                <a:ext cx="1847"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Budget Etat</a:t>
                </a:r>
                <a:endParaRPr lang="fr-FR" sz="1500" dirty="0">
                  <a:solidFill>
                    <a:srgbClr val="000000"/>
                  </a:solidFill>
                  <a:latin typeface="Perpetua" pitchFamily="18" charset="0"/>
                  <a:cs typeface="Arial" pitchFamily="34" charset="0"/>
                </a:endParaRPr>
              </a:p>
            </p:txBody>
          </p:sp>
          <p:sp>
            <p:nvSpPr>
              <p:cNvPr id="123910" name="Rectangle 6"/>
              <p:cNvSpPr>
                <a:spLocks noChangeArrowheads="1"/>
              </p:cNvSpPr>
              <p:nvPr/>
            </p:nvSpPr>
            <p:spPr bwMode="auto">
              <a:xfrm>
                <a:off x="2408" y="11914"/>
                <a:ext cx="1802"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F/Sud : 2%</a:t>
                </a:r>
                <a:endParaRPr lang="fr-FR" sz="1500" dirty="0">
                  <a:solidFill>
                    <a:srgbClr val="000000"/>
                  </a:solidFill>
                  <a:latin typeface="Perpetua" pitchFamily="18" charset="0"/>
                  <a:cs typeface="Arial" pitchFamily="34" charset="0"/>
                </a:endParaRPr>
              </a:p>
            </p:txBody>
          </p:sp>
          <p:sp>
            <p:nvSpPr>
              <p:cNvPr id="123911" name="Rectangle 7"/>
              <p:cNvSpPr>
                <a:spLocks noChangeArrowheads="1"/>
              </p:cNvSpPr>
              <p:nvPr/>
            </p:nvSpPr>
            <p:spPr bwMode="auto">
              <a:xfrm>
                <a:off x="4419" y="11928"/>
                <a:ext cx="1562"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F/HP 3%</a:t>
                </a:r>
                <a:endParaRPr lang="fr-FR" sz="1500" dirty="0">
                  <a:solidFill>
                    <a:srgbClr val="000000"/>
                  </a:solidFill>
                  <a:latin typeface="Perpetua" pitchFamily="18" charset="0"/>
                  <a:cs typeface="Arial" pitchFamily="34" charset="0"/>
                </a:endParaRPr>
              </a:p>
            </p:txBody>
          </p:sp>
          <p:sp>
            <p:nvSpPr>
              <p:cNvPr id="123912" name="Rectangle 8"/>
              <p:cNvSpPr>
                <a:spLocks noChangeArrowheads="1"/>
              </p:cNvSpPr>
              <p:nvPr/>
            </p:nvSpPr>
            <p:spPr bwMode="auto">
              <a:xfrm>
                <a:off x="5973" y="11967"/>
                <a:ext cx="2133"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F/Retraite 3%</a:t>
                </a:r>
              </a:p>
              <a:p>
                <a:pPr algn="ctr" fontAlgn="base">
                  <a:spcBef>
                    <a:spcPct val="0"/>
                  </a:spcBef>
                  <a:spcAft>
                    <a:spcPts val="750"/>
                  </a:spcAft>
                </a:pPr>
                <a:endParaRPr lang="fr-FR" sz="1500" dirty="0">
                  <a:solidFill>
                    <a:srgbClr val="000000"/>
                  </a:solidFill>
                  <a:latin typeface="Perpetua" pitchFamily="18" charset="0"/>
                  <a:cs typeface="Arial" pitchFamily="34" charset="0"/>
                </a:endParaRPr>
              </a:p>
            </p:txBody>
          </p:sp>
          <p:sp>
            <p:nvSpPr>
              <p:cNvPr id="123913" name="Rectangle 9"/>
              <p:cNvSpPr>
                <a:spLocks noChangeArrowheads="1"/>
              </p:cNvSpPr>
              <p:nvPr/>
            </p:nvSpPr>
            <p:spPr bwMode="auto">
              <a:xfrm>
                <a:off x="8186" y="11928"/>
                <a:ext cx="1578"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F/ER 1% RP</a:t>
                </a:r>
                <a:endParaRPr lang="fr-FR" sz="1500" dirty="0">
                  <a:solidFill>
                    <a:srgbClr val="000000"/>
                  </a:solidFill>
                  <a:latin typeface="Perpetua" pitchFamily="18" charset="0"/>
                  <a:cs typeface="Arial" pitchFamily="34" charset="0"/>
                </a:endParaRPr>
              </a:p>
            </p:txBody>
          </p:sp>
          <p:sp>
            <p:nvSpPr>
              <p:cNvPr id="123914" name="Rectangle 10"/>
              <p:cNvSpPr>
                <a:spLocks noChangeArrowheads="1"/>
              </p:cNvSpPr>
              <p:nvPr/>
            </p:nvSpPr>
            <p:spPr bwMode="auto">
              <a:xfrm>
                <a:off x="9757" y="11928"/>
                <a:ext cx="2048" cy="85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ALNAFT et ARH 0,5% RP</a:t>
                </a:r>
                <a:endParaRPr lang="fr-FR" sz="1500" dirty="0">
                  <a:solidFill>
                    <a:srgbClr val="000000"/>
                  </a:solidFill>
                  <a:latin typeface="Perpetua" pitchFamily="18" charset="0"/>
                  <a:cs typeface="Arial" pitchFamily="34" charset="0"/>
                </a:endParaRPr>
              </a:p>
            </p:txBody>
          </p:sp>
          <p:sp>
            <p:nvSpPr>
              <p:cNvPr id="123915" name="Rectangle 11"/>
              <p:cNvSpPr>
                <a:spLocks noChangeArrowheads="1"/>
              </p:cNvSpPr>
              <p:nvPr/>
            </p:nvSpPr>
            <p:spPr bwMode="auto">
              <a:xfrm>
                <a:off x="7871" y="9876"/>
                <a:ext cx="3580" cy="5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b="1" dirty="0">
                    <a:solidFill>
                      <a:srgbClr val="282625"/>
                    </a:solidFill>
                    <a:latin typeface="Perpetua" pitchFamily="18" charset="0"/>
                    <a:ea typeface="Arial" pitchFamily="34" charset="0"/>
                    <a:cs typeface="Arial" pitchFamily="34" charset="0"/>
                  </a:rPr>
                  <a:t>FRR (plus-value </a:t>
                </a:r>
                <a:r>
                  <a:rPr lang="fr-FR" sz="1500" b="1" dirty="0" smtClean="0">
                    <a:solidFill>
                      <a:srgbClr val="FF0000"/>
                    </a:solidFill>
                    <a:latin typeface="Perpetua" pitchFamily="18" charset="0"/>
                    <a:ea typeface="Arial" pitchFamily="34" charset="0"/>
                    <a:cs typeface="Arial" pitchFamily="34" charset="0"/>
                  </a:rPr>
                  <a:t>70- 60</a:t>
                </a:r>
                <a:r>
                  <a:rPr lang="fr-FR" sz="1500" b="1" dirty="0" smtClean="0">
                    <a:solidFill>
                      <a:srgbClr val="282625"/>
                    </a:solidFill>
                    <a:latin typeface="Perpetua" pitchFamily="18" charset="0"/>
                    <a:ea typeface="Arial" pitchFamily="34" charset="0"/>
                    <a:cs typeface="Arial" pitchFamily="34" charset="0"/>
                  </a:rPr>
                  <a:t>)</a:t>
                </a:r>
                <a:endParaRPr lang="fr-FR" sz="1500" b="1" dirty="0">
                  <a:solidFill>
                    <a:srgbClr val="282625"/>
                  </a:solidFill>
                  <a:latin typeface="Perpetua" pitchFamily="18" charset="0"/>
                  <a:ea typeface="Arial" pitchFamily="34" charset="0"/>
                  <a:cs typeface="Arial" pitchFamily="34" charset="0"/>
                </a:endParaRPr>
              </a:p>
              <a:p>
                <a:pPr fontAlgn="base">
                  <a:spcBef>
                    <a:spcPct val="0"/>
                  </a:spcBef>
                  <a:spcAft>
                    <a:spcPct val="0"/>
                  </a:spcAft>
                </a:pPr>
                <a:endParaRPr lang="fr-FR" sz="1500" dirty="0">
                  <a:solidFill>
                    <a:srgbClr val="000000"/>
                  </a:solidFill>
                  <a:latin typeface="Perpetua" pitchFamily="18" charset="0"/>
                  <a:cs typeface="Arial" pitchFamily="34" charset="0"/>
                </a:endParaRPr>
              </a:p>
            </p:txBody>
          </p:sp>
          <p:cxnSp>
            <p:nvCxnSpPr>
              <p:cNvPr id="123916" name="AutoShape 12"/>
              <p:cNvCxnSpPr>
                <a:cxnSpLocks noChangeShapeType="1"/>
              </p:cNvCxnSpPr>
              <p:nvPr/>
            </p:nvCxnSpPr>
            <p:spPr bwMode="auto">
              <a:xfrm>
                <a:off x="6181" y="8247"/>
                <a:ext cx="0" cy="1154"/>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7" name="AutoShape 13"/>
              <p:cNvCxnSpPr>
                <a:cxnSpLocks noChangeShapeType="1"/>
              </p:cNvCxnSpPr>
              <p:nvPr/>
            </p:nvCxnSpPr>
            <p:spPr bwMode="auto">
              <a:xfrm>
                <a:off x="2989" y="9401"/>
                <a:ext cx="7200" cy="1"/>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8" name="AutoShape 14"/>
              <p:cNvCxnSpPr>
                <a:cxnSpLocks noChangeShapeType="1"/>
              </p:cNvCxnSpPr>
              <p:nvPr/>
            </p:nvCxnSpPr>
            <p:spPr bwMode="auto">
              <a:xfrm>
                <a:off x="2989" y="9401"/>
                <a:ext cx="0" cy="475"/>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9" name="AutoShape 15"/>
              <p:cNvCxnSpPr>
                <a:cxnSpLocks noChangeShapeType="1"/>
              </p:cNvCxnSpPr>
              <p:nvPr/>
            </p:nvCxnSpPr>
            <p:spPr bwMode="auto">
              <a:xfrm>
                <a:off x="2989" y="10591"/>
                <a:ext cx="0" cy="766"/>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20" name="AutoShape 16"/>
              <p:cNvCxnSpPr>
                <a:cxnSpLocks noChangeShapeType="1"/>
              </p:cNvCxnSpPr>
              <p:nvPr/>
            </p:nvCxnSpPr>
            <p:spPr bwMode="auto">
              <a:xfrm>
                <a:off x="1331" y="11357"/>
                <a:ext cx="9373" cy="0"/>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21" name="AutoShape 17"/>
              <p:cNvCxnSpPr>
                <a:cxnSpLocks noChangeShapeType="1"/>
              </p:cNvCxnSpPr>
              <p:nvPr/>
            </p:nvCxnSpPr>
            <p:spPr bwMode="auto">
              <a:xfrm>
                <a:off x="134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2" name="AutoShape 18"/>
              <p:cNvCxnSpPr>
                <a:cxnSpLocks noChangeShapeType="1"/>
              </p:cNvCxnSpPr>
              <p:nvPr/>
            </p:nvCxnSpPr>
            <p:spPr bwMode="auto">
              <a:xfrm>
                <a:off x="3355"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3" name="AutoShape 19"/>
              <p:cNvCxnSpPr>
                <a:cxnSpLocks noChangeShapeType="1"/>
              </p:cNvCxnSpPr>
              <p:nvPr/>
            </p:nvCxnSpPr>
            <p:spPr bwMode="auto">
              <a:xfrm>
                <a:off x="509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4" name="AutoShape 20"/>
              <p:cNvCxnSpPr>
                <a:cxnSpLocks noChangeShapeType="1"/>
              </p:cNvCxnSpPr>
              <p:nvPr/>
            </p:nvCxnSpPr>
            <p:spPr bwMode="auto">
              <a:xfrm>
                <a:off x="6969"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5" name="AutoShape 21"/>
              <p:cNvCxnSpPr>
                <a:cxnSpLocks noChangeShapeType="1"/>
              </p:cNvCxnSpPr>
              <p:nvPr/>
            </p:nvCxnSpPr>
            <p:spPr bwMode="auto">
              <a:xfrm>
                <a:off x="1070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6" name="AutoShape 22"/>
              <p:cNvCxnSpPr>
                <a:cxnSpLocks noChangeShapeType="1"/>
              </p:cNvCxnSpPr>
              <p:nvPr/>
            </p:nvCxnSpPr>
            <p:spPr bwMode="auto">
              <a:xfrm>
                <a:off x="8830"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cxnSp>
          <p:nvCxnSpPr>
            <p:cNvPr id="28" name="AutoShape 12"/>
            <p:cNvCxnSpPr>
              <a:cxnSpLocks noChangeShapeType="1"/>
            </p:cNvCxnSpPr>
            <p:nvPr/>
          </p:nvCxnSpPr>
          <p:spPr bwMode="auto">
            <a:xfrm>
              <a:off x="7500958" y="2571744"/>
              <a:ext cx="0" cy="396000"/>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605101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400" b="1" dirty="0" smtClean="0">
                <a:solidFill>
                  <a:srgbClr val="0070C0"/>
                </a:solidFill>
              </a:rPr>
              <a:t>Dispositions </a:t>
            </a:r>
            <a:r>
              <a:rPr lang="fr-FR" sz="2400" b="1" dirty="0">
                <a:solidFill>
                  <a:srgbClr val="0070C0"/>
                </a:solidFill>
              </a:rPr>
              <a:t>fiscales </a:t>
            </a:r>
            <a:r>
              <a:rPr lang="fr-FR" sz="2400" b="1" dirty="0" smtClean="0">
                <a:solidFill>
                  <a:srgbClr val="0070C0"/>
                </a:solidFill>
              </a:rPr>
              <a:t>diverses </a:t>
            </a:r>
            <a:r>
              <a:rPr lang="fr-FR" sz="2400" b="1" dirty="0" smtClean="0">
                <a:solidFill>
                  <a:srgbClr val="00B050"/>
                </a:solidFill>
              </a:rPr>
              <a:t> </a:t>
            </a:r>
          </a:p>
        </p:txBody>
      </p:sp>
    </p:spTree>
    <p:extLst>
      <p:ext uri="{BB962C8B-B14F-4D97-AF65-F5344CB8AC3E}">
        <p14:creationId xmlns:p14="http://schemas.microsoft.com/office/powerpoint/2010/main" val="39224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117 LF </a:t>
            </a:r>
            <a:r>
              <a:rPr lang="fr-FR" sz="2400" dirty="0"/>
              <a:t>et art </a:t>
            </a:r>
            <a:r>
              <a:rPr lang="fr-FR" sz="2400" dirty="0" smtClean="0"/>
              <a:t>63 </a:t>
            </a:r>
            <a:r>
              <a:rPr lang="fr-FR" sz="2400" dirty="0"/>
              <a:t>LFC </a:t>
            </a:r>
            <a:r>
              <a:rPr lang="fr-FR" sz="2400" dirty="0" smtClean="0"/>
              <a:t>2010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relèvement du taux de la taxe de publicité</a:t>
            </a:r>
          </a:p>
          <a:p>
            <a:pPr lvl="0"/>
            <a:endParaRPr lang="fr-FR" sz="2400" dirty="0" smtClean="0"/>
          </a:p>
          <a:p>
            <a:pPr lvl="0"/>
            <a:r>
              <a:rPr lang="fr-FR" sz="2400" dirty="0"/>
              <a:t>	 </a:t>
            </a:r>
            <a:r>
              <a:rPr lang="fr-FR" sz="2400" dirty="0" smtClean="0"/>
              <a:t>Le taux de la </a:t>
            </a:r>
            <a:r>
              <a:rPr lang="fr-FR" sz="2400" dirty="0"/>
              <a:t>taxe de </a:t>
            </a:r>
            <a:r>
              <a:rPr lang="fr-FR" sz="2400" dirty="0" smtClean="0"/>
              <a:t>publicité applicable </a:t>
            </a:r>
            <a:r>
              <a:rPr lang="fr-FR" sz="2400" dirty="0"/>
              <a:t>au chiffre d'affaires réalisé par les entreprises exerçant l’activité de communication et de </a:t>
            </a:r>
            <a:r>
              <a:rPr lang="fr-FR" sz="2400" dirty="0" smtClean="0"/>
              <a:t>publicité est révisé de</a:t>
            </a:r>
          </a:p>
          <a:p>
            <a:pPr lvl="0"/>
            <a:r>
              <a:rPr lang="fr-FR" sz="2400" dirty="0" smtClean="0"/>
              <a:t> </a:t>
            </a:r>
            <a:r>
              <a:rPr lang="fr-FR" sz="2400" b="1" dirty="0">
                <a:solidFill>
                  <a:srgbClr val="FF0000"/>
                </a:solidFill>
              </a:rPr>
              <a:t>1</a:t>
            </a:r>
            <a:r>
              <a:rPr lang="fr-FR" sz="2400" b="1" dirty="0" smtClean="0">
                <a:solidFill>
                  <a:srgbClr val="FF0000"/>
                </a:solidFill>
              </a:rPr>
              <a:t> </a:t>
            </a:r>
            <a:r>
              <a:rPr lang="fr-FR" sz="2400" b="1" dirty="0">
                <a:solidFill>
                  <a:srgbClr val="FF0000"/>
                </a:solidFill>
              </a:rPr>
              <a:t>à 2</a:t>
            </a:r>
            <a:r>
              <a:rPr lang="fr-FR" sz="2400" b="1" dirty="0" smtClean="0">
                <a:solidFill>
                  <a:srgbClr val="FF0000"/>
                </a:solidFill>
              </a:rPr>
              <a:t>%.</a:t>
            </a:r>
          </a:p>
        </p:txBody>
      </p:sp>
    </p:spTree>
    <p:extLst>
      <p:ext uri="{BB962C8B-B14F-4D97-AF65-F5344CB8AC3E}">
        <p14:creationId xmlns:p14="http://schemas.microsoft.com/office/powerpoint/2010/main" val="14552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arts 119, 120 LF  </a:t>
            </a:r>
          </a:p>
          <a:p>
            <a:pPr lvl="0"/>
            <a:r>
              <a:rPr lang="fr-FR" sz="2400" b="1" dirty="0" smtClean="0">
                <a:solidFill>
                  <a:srgbClr val="00B050"/>
                </a:solidFill>
              </a:rPr>
              <a:t>-Objet de la mesure:</a:t>
            </a:r>
            <a:r>
              <a:rPr lang="fr-FR" sz="2400" dirty="0"/>
              <a:t> </a:t>
            </a:r>
            <a:r>
              <a:rPr lang="fr-FR" sz="2400" dirty="0" smtClean="0"/>
              <a:t>institution de taxes audio-visuelles</a:t>
            </a:r>
          </a:p>
          <a:p>
            <a:pPr lvl="0"/>
            <a:r>
              <a:rPr lang="fr-FR" sz="2400" dirty="0" smtClean="0"/>
              <a:t>	</a:t>
            </a:r>
          </a:p>
          <a:p>
            <a:pPr lvl="0"/>
            <a:r>
              <a:rPr lang="fr-FR" sz="2400" dirty="0"/>
              <a:t>	</a:t>
            </a:r>
            <a:r>
              <a:rPr lang="fr-FR" sz="2400" dirty="0" smtClean="0"/>
              <a:t>−Taxe </a:t>
            </a:r>
            <a:r>
              <a:rPr lang="fr-FR" sz="2400" dirty="0"/>
              <a:t>sur l’importation des publications périodiques étrangères et les autorisations de la production et de tournage des œuvres audiovisuelles, prévues dans la loi relative à l'activité audiovisuelle et la loi de la presse écrite et la presse électronique ; </a:t>
            </a:r>
            <a:endParaRPr lang="fr-FR" sz="2400" dirty="0" smtClean="0"/>
          </a:p>
          <a:p>
            <a:pPr lvl="0"/>
            <a:r>
              <a:rPr lang="fr-FR" sz="2400" dirty="0"/>
              <a:t>	</a:t>
            </a:r>
            <a:r>
              <a:rPr lang="fr-FR" sz="2400" dirty="0" smtClean="0"/>
              <a:t>−Taxe </a:t>
            </a:r>
            <a:r>
              <a:rPr lang="fr-FR" sz="2400" dirty="0"/>
              <a:t>sur la carte nationale du journaliste professionnel et l’accréditation des bureaux et des correspondants permanents des médias de droit étranger prévue dans la loi organique relative à l’information</a:t>
            </a:r>
            <a:r>
              <a:rPr lang="fr-FR" sz="2400" dirty="0" smtClean="0"/>
              <a:t>.</a:t>
            </a:r>
          </a:p>
          <a:p>
            <a:pPr lvl="0"/>
            <a:r>
              <a:rPr lang="fr-FR" sz="2400" dirty="0" smtClean="0"/>
              <a:t>*Le </a:t>
            </a:r>
            <a:r>
              <a:rPr lang="fr-FR" sz="2400" dirty="0"/>
              <a:t>produit de </a:t>
            </a:r>
            <a:r>
              <a:rPr lang="fr-FR" sz="2400" dirty="0" smtClean="0"/>
              <a:t>ces taxes </a:t>
            </a:r>
            <a:r>
              <a:rPr lang="fr-FR" sz="2400" dirty="0"/>
              <a:t>est affecté au compte d'affectation spéciale n° 302-… intitulé « Fonds d’aide de la presse écrite électronique, audiovisuelle et les actions de formation des journalistes et les professionnels de la </a:t>
            </a:r>
            <a:r>
              <a:rPr lang="fr-FR" sz="2400" dirty="0" smtClean="0"/>
              <a:t>presse »</a:t>
            </a:r>
            <a:endParaRPr lang="fr-FR" sz="2400" b="1" dirty="0" smtClean="0">
              <a:solidFill>
                <a:srgbClr val="FF0000"/>
              </a:solidFill>
            </a:endParaRPr>
          </a:p>
        </p:txBody>
      </p:sp>
    </p:spTree>
    <p:extLst>
      <p:ext uri="{BB962C8B-B14F-4D97-AF65-F5344CB8AC3E}">
        <p14:creationId xmlns:p14="http://schemas.microsoft.com/office/powerpoint/2010/main" val="12698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121 LF  </a:t>
            </a:r>
          </a:p>
          <a:p>
            <a:pPr lvl="0"/>
            <a:r>
              <a:rPr lang="fr-FR" sz="2400" b="1" dirty="0" smtClean="0">
                <a:solidFill>
                  <a:srgbClr val="00B050"/>
                </a:solidFill>
              </a:rPr>
              <a:t>-Objet de la mesure:</a:t>
            </a:r>
            <a:r>
              <a:rPr lang="fr-FR" sz="2400" dirty="0"/>
              <a:t> </a:t>
            </a:r>
            <a:r>
              <a:rPr lang="fr-FR" sz="2400" dirty="0" smtClean="0"/>
              <a:t>institution de taxe cinématographique</a:t>
            </a:r>
          </a:p>
          <a:p>
            <a:pPr lvl="0"/>
            <a:r>
              <a:rPr lang="fr-FR" sz="2400" dirty="0" smtClean="0"/>
              <a:t>*Il </a:t>
            </a:r>
            <a:r>
              <a:rPr lang="fr-FR" sz="2400" dirty="0"/>
              <a:t>est institué </a:t>
            </a:r>
            <a:r>
              <a:rPr lang="fr-FR" sz="2400" dirty="0" smtClean="0"/>
              <a:t>,au </a:t>
            </a:r>
            <a:r>
              <a:rPr lang="fr-FR" sz="2400" dirty="0"/>
              <a:t>profit du Fonds national pour le développement de la technique et de l’industrie cinématographiques, une taxe sur la délivrance des autorisations et visas liés à l'industrie cinématographique, dont les tarifs sont fixés comme suit : </a:t>
            </a:r>
            <a:endParaRPr lang="fr-FR" sz="2400" dirty="0" smtClean="0"/>
          </a:p>
          <a:p>
            <a:pPr lvl="0"/>
            <a:r>
              <a:rPr lang="fr-FR" sz="1800" dirty="0" smtClean="0"/>
              <a:t>-Autorisation </a:t>
            </a:r>
            <a:r>
              <a:rPr lang="fr-FR" sz="1800" dirty="0"/>
              <a:t>de tournage cinématographique : 20.000 DA ; - Autorisation de l'activité d’entreprise cinématographique : 20.000 DA ; - Autorisation de l'activité de distribution de films cinématographiques : 20.000 DA ; - Autorisation de l'activité d’exploitation de salles de cinéma : 20.000 DA ; - Autorisation de l’activité de reproduction et distribution des vidéogrammes : 20.000 DA ; - Visa pour l’exploitation commerciale de films cinématographiques : 10.000 DA ; - Déclaration d’exercice de l’activité relative aux services cinématographiques : 20.000 DA ; - Déclaration d’exercice des activités d’exploitation cinématographique à travers les supports d’enregistrement et de diffusion sur les plates-formes électroniques : 20.000 DA. </a:t>
            </a:r>
            <a:endParaRPr lang="fr-FR" sz="1800" dirty="0" smtClean="0"/>
          </a:p>
          <a:p>
            <a:pPr lvl="0"/>
            <a:endParaRPr lang="fr-FR" sz="1800" dirty="0" smtClean="0"/>
          </a:p>
          <a:p>
            <a:pPr lvl="0"/>
            <a:r>
              <a:rPr lang="fr-FR" sz="1800" dirty="0"/>
              <a:t>-</a:t>
            </a:r>
            <a:r>
              <a:rPr lang="fr-FR" sz="1800" dirty="0" smtClean="0"/>
              <a:t>Le </a:t>
            </a:r>
            <a:r>
              <a:rPr lang="fr-FR" sz="1800" dirty="0"/>
              <a:t>renouvellement des autorisations et visas liés à l'industrie cinématographique, est soumis au paiement des mêmes taxes mentionnés ci-dessus. Les taxes ci-dessus sont perçues par le receveur des impôts habilité, comme en matière de droit de timbre</a:t>
            </a:r>
            <a:endParaRPr lang="fr-FR" sz="1800" dirty="0" smtClean="0"/>
          </a:p>
        </p:txBody>
      </p:sp>
    </p:spTree>
    <p:extLst>
      <p:ext uri="{BB962C8B-B14F-4D97-AF65-F5344CB8AC3E}">
        <p14:creationId xmlns:p14="http://schemas.microsoft.com/office/powerpoint/2010/main" val="15397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123 LF </a:t>
            </a:r>
            <a:r>
              <a:rPr lang="fr-FR" sz="2400" dirty="0"/>
              <a:t>et art 02 LFC 2005 </a:t>
            </a:r>
            <a:endParaRPr lang="fr-FR" sz="2400" dirty="0" smtClean="0"/>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champ d’application de la TDB</a:t>
            </a:r>
          </a:p>
          <a:p>
            <a:pPr lvl="0"/>
            <a:endParaRPr lang="fr-FR" sz="2400" dirty="0" smtClean="0"/>
          </a:p>
          <a:p>
            <a:pPr lvl="0"/>
            <a:r>
              <a:rPr lang="fr-FR" sz="2400" dirty="0"/>
              <a:t>	</a:t>
            </a:r>
            <a:r>
              <a:rPr lang="fr-FR" sz="2400" dirty="0" smtClean="0"/>
              <a:t>*Soumission à la TDB au </a:t>
            </a:r>
            <a:r>
              <a:rPr lang="fr-FR" sz="2400" dirty="0"/>
              <a:t>taux de 5%, </a:t>
            </a:r>
            <a:r>
              <a:rPr lang="fr-FR" sz="2400" dirty="0" smtClean="0"/>
              <a:t>de la </a:t>
            </a:r>
            <a:r>
              <a:rPr lang="fr-FR" sz="2400" dirty="0"/>
              <a:t>domiciliation des contrats portant sur les redevances d’utilisation ou de rémunération de toute nature payée pour l’usage ou la concession de l’usage d’un </a:t>
            </a:r>
            <a:r>
              <a:rPr lang="fr-FR" sz="2400" dirty="0" smtClean="0"/>
              <a:t>droit</a:t>
            </a:r>
          </a:p>
          <a:p>
            <a:pPr lvl="0"/>
            <a:r>
              <a:rPr lang="fr-FR" sz="2400" dirty="0" smtClean="0"/>
              <a:t>	*Exemption de la TDB:</a:t>
            </a:r>
          </a:p>
          <a:p>
            <a:pPr lvl="0"/>
            <a:r>
              <a:rPr lang="fr-FR" sz="2400" dirty="0" smtClean="0"/>
              <a:t>-</a:t>
            </a:r>
            <a:r>
              <a:rPr lang="fr-FR" sz="2400" dirty="0"/>
              <a:t>D</a:t>
            </a:r>
            <a:r>
              <a:rPr lang="fr-FR" sz="2400" dirty="0" smtClean="0"/>
              <a:t>es </a:t>
            </a:r>
            <a:r>
              <a:rPr lang="fr-FR" sz="2400" dirty="0"/>
              <a:t>logiciels informatiques ; </a:t>
            </a:r>
            <a:r>
              <a:rPr lang="fr-FR" sz="2400" dirty="0" smtClean="0"/>
              <a:t> </a:t>
            </a:r>
          </a:p>
          <a:p>
            <a:pPr lvl="0"/>
            <a:r>
              <a:rPr lang="fr-FR" sz="2400" dirty="0" smtClean="0"/>
              <a:t>-</a:t>
            </a:r>
            <a:r>
              <a:rPr lang="fr-FR" sz="2400" dirty="0"/>
              <a:t>D</a:t>
            </a:r>
            <a:r>
              <a:rPr lang="fr-FR" sz="2400" dirty="0" smtClean="0"/>
              <a:t>es </a:t>
            </a:r>
            <a:r>
              <a:rPr lang="fr-FR" sz="2400" dirty="0"/>
              <a:t>frais d’adhésion et des abonnements à </a:t>
            </a:r>
            <a:r>
              <a:rPr lang="fr-FR" sz="2400" dirty="0" smtClean="0"/>
              <a:t>l’étranger.</a:t>
            </a:r>
          </a:p>
          <a:p>
            <a:pPr lvl="0"/>
            <a:endParaRPr lang="fr-FR" sz="2400" dirty="0"/>
          </a:p>
          <a:p>
            <a:pPr lvl="0"/>
            <a:r>
              <a:rPr lang="fr-FR" sz="2400" b="1" dirty="0" smtClean="0">
                <a:solidFill>
                  <a:srgbClr val="FF0000"/>
                </a:solidFill>
              </a:rPr>
              <a:t>Q: taux de la TDB et modalités de son paiement ?</a:t>
            </a:r>
          </a:p>
        </p:txBody>
      </p:sp>
    </p:spTree>
    <p:extLst>
      <p:ext uri="{BB962C8B-B14F-4D97-AF65-F5344CB8AC3E}">
        <p14:creationId xmlns:p14="http://schemas.microsoft.com/office/powerpoint/2010/main" val="3426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124 LF </a:t>
            </a:r>
            <a:r>
              <a:rPr lang="fr-FR" sz="2400" dirty="0"/>
              <a:t>et </a:t>
            </a:r>
            <a:r>
              <a:rPr lang="fr-FR" sz="2400" dirty="0" smtClean="0"/>
              <a:t>art 06 </a:t>
            </a:r>
            <a:r>
              <a:rPr lang="fr-FR" sz="2400" dirty="0"/>
              <a:t>LF </a:t>
            </a:r>
            <a:r>
              <a:rPr lang="fr-FR" sz="2400" dirty="0" smtClean="0"/>
              <a:t>2000</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reconduction de la réduction IRG et IBS – wilayas du grand SUD</a:t>
            </a:r>
          </a:p>
          <a:p>
            <a:pPr lvl="0"/>
            <a:r>
              <a:rPr lang="fr-FR" sz="2400" dirty="0" smtClean="0"/>
              <a:t>	*Les </a:t>
            </a:r>
            <a:r>
              <a:rPr lang="fr-FR" sz="2400" dirty="0"/>
              <a:t>revenus provenant des activités exercées par des personnes physiques ou des sociétés dans les wilayas d‘Illizi, de Tindouf, d‘Adrar, de </a:t>
            </a:r>
            <a:r>
              <a:rPr lang="fr-FR" sz="2400" dirty="0" err="1"/>
              <a:t>Tamenghasset</a:t>
            </a:r>
            <a:r>
              <a:rPr lang="fr-FR" sz="2400" dirty="0"/>
              <a:t>, de </a:t>
            </a:r>
            <a:r>
              <a:rPr lang="fr-FR" sz="2400" dirty="0" err="1"/>
              <a:t>Timimoun</a:t>
            </a:r>
            <a:r>
              <a:rPr lang="fr-FR" sz="2400" dirty="0"/>
              <a:t>, de Bordj </a:t>
            </a:r>
            <a:r>
              <a:rPr lang="fr-FR" sz="2400" dirty="0" err="1"/>
              <a:t>Badji</a:t>
            </a:r>
            <a:r>
              <a:rPr lang="fr-FR" sz="2400" dirty="0"/>
              <a:t> Mokhtar, d‘In </a:t>
            </a:r>
            <a:r>
              <a:rPr lang="fr-FR" sz="2400" dirty="0" err="1"/>
              <a:t>salah</a:t>
            </a:r>
            <a:r>
              <a:rPr lang="fr-FR" sz="2400" dirty="0"/>
              <a:t>, d‘In </a:t>
            </a:r>
            <a:r>
              <a:rPr lang="fr-FR" sz="2400" dirty="0" err="1"/>
              <a:t>Guezzam</a:t>
            </a:r>
            <a:r>
              <a:rPr lang="fr-FR" sz="2400" dirty="0"/>
              <a:t> et de Djanet, qui y sont fiscalement domiciliées et établies de façon permanente, bénéficient d‘une </a:t>
            </a:r>
            <a:r>
              <a:rPr lang="fr-FR" sz="2400" b="1" dirty="0">
                <a:solidFill>
                  <a:srgbClr val="0070C0"/>
                </a:solidFill>
              </a:rPr>
              <a:t>réduction de 50% </a:t>
            </a:r>
            <a:r>
              <a:rPr lang="fr-FR" sz="2400" dirty="0"/>
              <a:t>du montant de l‘impôt sur le revenu global </a:t>
            </a:r>
            <a:r>
              <a:rPr lang="fr-FR" sz="2400" dirty="0" smtClean="0"/>
              <a:t>IRG ou </a:t>
            </a:r>
            <a:r>
              <a:rPr lang="fr-FR" sz="2400" dirty="0"/>
              <a:t>de l‘impôt sur les bénéfices des sociétés </a:t>
            </a:r>
            <a:r>
              <a:rPr lang="fr-FR" sz="2400" dirty="0" smtClean="0"/>
              <a:t>IBS, pour </a:t>
            </a:r>
            <a:r>
              <a:rPr lang="fr-FR" sz="2400" dirty="0"/>
              <a:t>une période transitoire de </a:t>
            </a:r>
            <a:r>
              <a:rPr lang="fr-FR" sz="2400" b="1" dirty="0">
                <a:solidFill>
                  <a:srgbClr val="0070C0"/>
                </a:solidFill>
              </a:rPr>
              <a:t>cinq (5) années, à compter du 1er janvier 2025. </a:t>
            </a:r>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p:txBody>
      </p:sp>
    </p:spTree>
    <p:extLst>
      <p:ext uri="{BB962C8B-B14F-4D97-AF65-F5344CB8AC3E}">
        <p14:creationId xmlns:p14="http://schemas.microsoft.com/office/powerpoint/2010/main" val="29419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arts 129, 130, 131 LF </a:t>
            </a:r>
            <a:r>
              <a:rPr lang="fr-FR" sz="2400" dirty="0"/>
              <a:t>et </a:t>
            </a:r>
            <a:r>
              <a:rPr lang="fr-FR" sz="2400" dirty="0" smtClean="0"/>
              <a:t>arts 53 LF 2004, 60 LF 2006, 61 LF 2006</a:t>
            </a:r>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exclusion de l’assiette TVA de certaines taxes écologiques </a:t>
            </a:r>
          </a:p>
          <a:p>
            <a:pPr lvl="0"/>
            <a:endParaRPr lang="fr-FR" sz="2400" dirty="0" smtClean="0"/>
          </a:p>
          <a:p>
            <a:pPr lvl="0"/>
            <a:r>
              <a:rPr lang="fr-FR" sz="2400" dirty="0" smtClean="0"/>
              <a:t>	*Exclusion </a:t>
            </a:r>
            <a:r>
              <a:rPr lang="fr-FR" sz="2400" dirty="0"/>
              <a:t>de l’assiette de la </a:t>
            </a:r>
            <a:r>
              <a:rPr lang="fr-FR" sz="2400" dirty="0" smtClean="0"/>
              <a:t>TVA, des taxes sur :</a:t>
            </a:r>
          </a:p>
          <a:p>
            <a:pPr lvl="0"/>
            <a:r>
              <a:rPr lang="fr-FR" sz="2400" b="1" dirty="0" smtClean="0">
                <a:solidFill>
                  <a:srgbClr val="0070C0"/>
                </a:solidFill>
              </a:rPr>
              <a:t>-les </a:t>
            </a:r>
            <a:r>
              <a:rPr lang="fr-FR" sz="2400" b="1" dirty="0">
                <a:solidFill>
                  <a:srgbClr val="0070C0"/>
                </a:solidFill>
              </a:rPr>
              <a:t>sacs en plastique importés ou produits </a:t>
            </a:r>
            <a:r>
              <a:rPr lang="fr-FR" sz="2400" b="1" dirty="0" smtClean="0">
                <a:solidFill>
                  <a:srgbClr val="0070C0"/>
                </a:solidFill>
              </a:rPr>
              <a:t>localement</a:t>
            </a:r>
            <a:r>
              <a:rPr lang="fr-FR" sz="2400" b="1" dirty="0">
                <a:solidFill>
                  <a:srgbClr val="0070C0"/>
                </a:solidFill>
              </a:rPr>
              <a:t>;</a:t>
            </a:r>
            <a:endParaRPr lang="fr-FR" sz="2400" b="1" dirty="0" smtClean="0">
              <a:solidFill>
                <a:srgbClr val="0070C0"/>
              </a:solidFill>
            </a:endParaRPr>
          </a:p>
          <a:p>
            <a:pPr lvl="0"/>
            <a:r>
              <a:rPr lang="fr-FR" sz="2400" b="1" dirty="0" smtClean="0">
                <a:solidFill>
                  <a:srgbClr val="0070C0"/>
                </a:solidFill>
              </a:rPr>
              <a:t>-les </a:t>
            </a:r>
            <a:r>
              <a:rPr lang="fr-FR" sz="2400" b="1" dirty="0">
                <a:solidFill>
                  <a:srgbClr val="0070C0"/>
                </a:solidFill>
              </a:rPr>
              <a:t>pneus neufs </a:t>
            </a:r>
            <a:r>
              <a:rPr lang="fr-FR" sz="2400" b="1" dirty="0" smtClean="0">
                <a:solidFill>
                  <a:srgbClr val="0070C0"/>
                </a:solidFill>
              </a:rPr>
              <a:t>importés;</a:t>
            </a:r>
          </a:p>
          <a:p>
            <a:pPr lvl="0"/>
            <a:r>
              <a:rPr lang="fr-FR" sz="2400" b="1" dirty="0" smtClean="0">
                <a:solidFill>
                  <a:srgbClr val="0070C0"/>
                </a:solidFill>
              </a:rPr>
              <a:t>-les huiles, lubrifiants </a:t>
            </a:r>
            <a:r>
              <a:rPr lang="fr-FR" sz="2400" b="1" dirty="0">
                <a:solidFill>
                  <a:srgbClr val="0070C0"/>
                </a:solidFill>
              </a:rPr>
              <a:t>et préparations </a:t>
            </a:r>
            <a:r>
              <a:rPr lang="fr-FR" sz="2400" b="1" dirty="0" smtClean="0">
                <a:solidFill>
                  <a:srgbClr val="0070C0"/>
                </a:solidFill>
              </a:rPr>
              <a:t>lubrifiantes.</a:t>
            </a:r>
          </a:p>
          <a:p>
            <a:pPr lvl="0"/>
            <a:r>
              <a:rPr lang="fr-FR" sz="2400" dirty="0"/>
              <a:t>	*</a:t>
            </a:r>
            <a:r>
              <a:rPr lang="fr-FR" sz="2400" dirty="0" smtClean="0"/>
              <a:t>Faire </a:t>
            </a:r>
            <a:r>
              <a:rPr lang="fr-FR" sz="2400" dirty="0"/>
              <a:t>apparaître </a:t>
            </a:r>
            <a:r>
              <a:rPr lang="fr-FR" sz="2400" dirty="0" smtClean="0"/>
              <a:t>ces taxes , </a:t>
            </a:r>
            <a:r>
              <a:rPr lang="fr-FR" sz="2400" dirty="0"/>
              <a:t>de façon distincte, sur les factures établies à tous les niveaux de la distribution et de la commercialisation des produits en question. </a:t>
            </a:r>
            <a:endParaRPr lang="fr-FR" sz="2400" dirty="0" smtClean="0"/>
          </a:p>
          <a:p>
            <a:pPr lvl="0"/>
            <a:r>
              <a:rPr lang="fr-FR" sz="2400" dirty="0"/>
              <a:t>	</a:t>
            </a:r>
            <a:r>
              <a:rPr lang="fr-FR" sz="2400" dirty="0" smtClean="0"/>
              <a:t>*Exonérer </a:t>
            </a:r>
            <a:r>
              <a:rPr lang="fr-FR" sz="2400" dirty="0"/>
              <a:t>les sacs en plastique produits </a:t>
            </a:r>
            <a:r>
              <a:rPr lang="fr-FR" sz="2400" dirty="0" smtClean="0"/>
              <a:t>localement, </a:t>
            </a:r>
            <a:r>
              <a:rPr lang="fr-FR" sz="2400" dirty="0"/>
              <a:t>lorsqu’ils sont destinés à l’exportation</a:t>
            </a:r>
            <a:r>
              <a:rPr lang="fr-FR" sz="2400" dirty="0" smtClean="0"/>
              <a:t>.</a:t>
            </a:r>
          </a:p>
          <a:p>
            <a:pPr lvl="0"/>
            <a:r>
              <a:rPr lang="fr-FR" sz="2400" b="1" dirty="0" smtClean="0">
                <a:solidFill>
                  <a:srgbClr val="FF0000"/>
                </a:solidFill>
              </a:rPr>
              <a:t>Q: quelles sont les taxes qui intègrent l’assiette de calcul de la TVA ?</a:t>
            </a:r>
          </a:p>
        </p:txBody>
      </p:sp>
    </p:spTree>
    <p:extLst>
      <p:ext uri="{BB962C8B-B14F-4D97-AF65-F5344CB8AC3E}">
        <p14:creationId xmlns:p14="http://schemas.microsoft.com/office/powerpoint/2010/main" val="12611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135, 179 LF</a:t>
            </a:r>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exonération des SUKUK </a:t>
            </a:r>
          </a:p>
          <a:p>
            <a:pPr lvl="0"/>
            <a:r>
              <a:rPr lang="fr-FR" sz="2400" dirty="0" smtClean="0"/>
              <a:t>	</a:t>
            </a:r>
            <a:r>
              <a:rPr lang="fr-FR" sz="2400" dirty="0"/>
              <a:t>*</a:t>
            </a:r>
            <a:r>
              <a:rPr lang="fr-FR" sz="2400" dirty="0" smtClean="0"/>
              <a:t>Sont </a:t>
            </a:r>
            <a:r>
              <a:rPr lang="fr-FR" sz="2400" dirty="0"/>
              <a:t>exonérés de l'impôt sur le revenu global (IRG) et de l'impôt sur le bénéfice des sociétés (IBS), pour une durée de cinq (5) ans à compter du 1er janvier 2025, les </a:t>
            </a:r>
            <a:r>
              <a:rPr lang="fr-FR" sz="2400" dirty="0" err="1"/>
              <a:t>sukuk</a:t>
            </a:r>
            <a:r>
              <a:rPr lang="fr-FR" sz="2400" dirty="0"/>
              <a:t> souverain d’une échéance égale ou supérieure à cinq (5) ans, émis par le Trésor ou négociés dans un marché organisé. </a:t>
            </a:r>
            <a:endParaRPr lang="fr-FR" sz="2400" dirty="0" smtClean="0"/>
          </a:p>
          <a:p>
            <a:pPr lvl="0"/>
            <a:r>
              <a:rPr lang="fr-FR" sz="2400" dirty="0"/>
              <a:t>	</a:t>
            </a:r>
            <a:r>
              <a:rPr lang="fr-FR" sz="2400" dirty="0" smtClean="0"/>
              <a:t>*Sont </a:t>
            </a:r>
            <a:r>
              <a:rPr lang="fr-FR" sz="2400" dirty="0"/>
              <a:t>exonérés des droits d’enregistrement et de la taxe de publicité foncière, pour une durée de cinq (5) ans à compter du 1er janvier 2025, les opérations portant sur les </a:t>
            </a:r>
            <a:r>
              <a:rPr lang="fr-FR" sz="2400" dirty="0" err="1"/>
              <a:t>sukuk</a:t>
            </a:r>
            <a:r>
              <a:rPr lang="fr-FR" sz="2400" dirty="0"/>
              <a:t> souverains, d’une échéance égale ou supérieure à cinq (5) ans, émis par le Trésor ou négociés dans un marché organisé. </a:t>
            </a:r>
            <a:endParaRPr lang="fr-FR" sz="2400" dirty="0" smtClean="0"/>
          </a:p>
          <a:p>
            <a:pPr lvl="0"/>
            <a:r>
              <a:rPr lang="fr-FR" sz="1800" dirty="0" smtClean="0"/>
              <a:t>*Le </a:t>
            </a:r>
            <a:r>
              <a:rPr lang="fr-FR" sz="1800" dirty="0"/>
              <a:t>Trésor public est autorisé à émettre des titres dénommés </a:t>
            </a:r>
            <a:r>
              <a:rPr lang="fr-FR" sz="1800" dirty="0" err="1"/>
              <a:t>sukuk</a:t>
            </a:r>
            <a:r>
              <a:rPr lang="fr-FR" sz="1800" dirty="0"/>
              <a:t> souverains, en représentation de la valeur des droits de jouissance d’actifs relevant du domaine de l'État, destinés aux personnes physiques et morales pour participer au financement des infrastructures et/ou des équipements publics marchands de l’État. </a:t>
            </a:r>
            <a:endParaRPr lang="fr-FR" sz="1800" dirty="0" smtClean="0"/>
          </a:p>
          <a:p>
            <a:pPr lvl="0"/>
            <a:r>
              <a:rPr lang="fr-FR" sz="1800" dirty="0" smtClean="0"/>
              <a:t>Un </a:t>
            </a:r>
            <a:r>
              <a:rPr lang="fr-FR" sz="1800" dirty="0"/>
              <a:t>arrêté du Ministre des Finances précisera, en tant que de besoin, les modalités d’application de cette disposition »</a:t>
            </a:r>
            <a:endParaRPr lang="fr-FR" sz="1800" b="1" dirty="0" smtClean="0">
              <a:solidFill>
                <a:srgbClr val="0070C0"/>
              </a:solidFill>
            </a:endParaRPr>
          </a:p>
        </p:txBody>
      </p:sp>
    </p:spTree>
    <p:extLst>
      <p:ext uri="{BB962C8B-B14F-4D97-AF65-F5344CB8AC3E}">
        <p14:creationId xmlns:p14="http://schemas.microsoft.com/office/powerpoint/2010/main" val="21714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140 LF et art 36 LF 2002</a:t>
            </a:r>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relèvement du tarif de </a:t>
            </a:r>
            <a:r>
              <a:rPr lang="fr-FR" sz="2400" dirty="0"/>
              <a:t>la taxe additionnelle sur les produits tabagiques </a:t>
            </a:r>
            <a:endParaRPr lang="fr-FR" sz="2400" dirty="0" smtClean="0"/>
          </a:p>
          <a:p>
            <a:pPr lvl="0"/>
            <a:endParaRPr lang="fr-FR" sz="2400" dirty="0"/>
          </a:p>
          <a:p>
            <a:pPr lvl="0"/>
            <a:r>
              <a:rPr lang="fr-FR" sz="2400" dirty="0" smtClean="0"/>
              <a:t>	Le tarif de la </a:t>
            </a:r>
            <a:r>
              <a:rPr lang="fr-FR" sz="2400" b="1" dirty="0" smtClean="0">
                <a:solidFill>
                  <a:srgbClr val="0070C0"/>
                </a:solidFill>
              </a:rPr>
              <a:t>TAPT</a:t>
            </a:r>
            <a:r>
              <a:rPr lang="fr-FR" sz="2400" dirty="0" smtClean="0"/>
              <a:t> est révisé de </a:t>
            </a:r>
            <a:r>
              <a:rPr lang="fr-FR" sz="2400" b="1" dirty="0">
                <a:solidFill>
                  <a:srgbClr val="0070C0"/>
                </a:solidFill>
              </a:rPr>
              <a:t>50 à 65 dinars</a:t>
            </a:r>
            <a:r>
              <a:rPr lang="fr-FR" sz="2400" dirty="0"/>
              <a:t>, soit une augmentation de 30% (15 DA/paquet ou boite</a:t>
            </a:r>
            <a:r>
              <a:rPr lang="fr-FR" sz="2400" dirty="0" smtClean="0"/>
              <a:t>);</a:t>
            </a:r>
          </a:p>
          <a:p>
            <a:pPr lvl="0"/>
            <a:r>
              <a:rPr lang="fr-FR" sz="2400" dirty="0"/>
              <a:t>	</a:t>
            </a:r>
            <a:r>
              <a:rPr lang="fr-FR" sz="2400" dirty="0" smtClean="0"/>
              <a:t>Le produit </a:t>
            </a:r>
            <a:r>
              <a:rPr lang="fr-FR" sz="2400" dirty="0"/>
              <a:t>de cette augmentation (</a:t>
            </a:r>
            <a:r>
              <a:rPr lang="fr-FR" sz="2400" dirty="0" smtClean="0"/>
              <a:t>15 DA</a:t>
            </a:r>
            <a:r>
              <a:rPr lang="fr-FR" sz="2400" dirty="0"/>
              <a:t>) </a:t>
            </a:r>
            <a:r>
              <a:rPr lang="fr-FR" sz="2400" dirty="0" smtClean="0"/>
              <a:t>est affecté au </a:t>
            </a:r>
            <a:r>
              <a:rPr lang="fr-FR" sz="2400" dirty="0"/>
              <a:t>profit du budget de l’État ; </a:t>
            </a:r>
          </a:p>
          <a:p>
            <a:pPr lvl="0"/>
            <a:r>
              <a:rPr lang="fr-FR" sz="2400" dirty="0" smtClean="0"/>
              <a:t>	Le montant de cette taxe intègre </a:t>
            </a:r>
            <a:r>
              <a:rPr lang="fr-FR" sz="2400" dirty="0"/>
              <a:t>l’assiette de calcul de la </a:t>
            </a:r>
            <a:r>
              <a:rPr lang="fr-FR" sz="2400" dirty="0" smtClean="0"/>
              <a:t>TVA.</a:t>
            </a:r>
            <a:endParaRPr lang="fr-FR" sz="2400" b="1" dirty="0" smtClean="0">
              <a:solidFill>
                <a:srgbClr val="0070C0"/>
              </a:solidFill>
            </a:endParaRPr>
          </a:p>
        </p:txBody>
      </p:sp>
    </p:spTree>
    <p:extLst>
      <p:ext uri="{BB962C8B-B14F-4D97-AF65-F5344CB8AC3E}">
        <p14:creationId xmlns:p14="http://schemas.microsoft.com/office/powerpoint/2010/main" val="25026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141 LF</a:t>
            </a:r>
          </a:p>
          <a:p>
            <a:pPr lvl="0"/>
            <a:r>
              <a:rPr lang="fr-FR" sz="2400" b="1" dirty="0" smtClean="0">
                <a:solidFill>
                  <a:srgbClr val="00B050"/>
                </a:solidFill>
              </a:rPr>
              <a:t>-Objet de la mesure:  </a:t>
            </a:r>
            <a:r>
              <a:rPr lang="fr-FR" sz="2400" dirty="0" smtClean="0">
                <a:solidFill>
                  <a:schemeClr val="tx1"/>
                </a:solidFill>
              </a:rPr>
              <a:t>réduction IBS pour les commissions liées aux transactions électroniques</a:t>
            </a:r>
            <a:endParaRPr lang="fr-FR" sz="2400" dirty="0">
              <a:solidFill>
                <a:schemeClr val="tx1"/>
              </a:solidFill>
            </a:endParaRPr>
          </a:p>
          <a:p>
            <a:pPr lvl="0"/>
            <a:endParaRPr lang="fr-FR" sz="2400" dirty="0" smtClean="0"/>
          </a:p>
          <a:p>
            <a:pPr lvl="0"/>
            <a:r>
              <a:rPr lang="fr-FR" sz="2400" dirty="0"/>
              <a:t>	</a:t>
            </a:r>
            <a:r>
              <a:rPr lang="fr-FR" sz="2400" dirty="0" smtClean="0"/>
              <a:t>*Les </a:t>
            </a:r>
            <a:r>
              <a:rPr lang="fr-FR" sz="2400" dirty="0"/>
              <a:t>banques commerciales et Algérie Poste, bénéficient </a:t>
            </a:r>
            <a:r>
              <a:rPr lang="fr-FR" sz="2400" b="1" dirty="0">
                <a:solidFill>
                  <a:srgbClr val="0070C0"/>
                </a:solidFill>
              </a:rPr>
              <a:t>d’une réduction d’impôt sur les bénéfices des </a:t>
            </a:r>
            <a:r>
              <a:rPr lang="fr-FR" sz="2400" b="1" dirty="0" smtClean="0">
                <a:solidFill>
                  <a:srgbClr val="0070C0"/>
                </a:solidFill>
              </a:rPr>
              <a:t>sociétés IBS, </a:t>
            </a:r>
            <a:r>
              <a:rPr lang="fr-FR" sz="2400" dirty="0"/>
              <a:t>pour une période d’une (1) année, jusqu’au 31 décembre 2025, dont le montant est équivalent à la prise en charge par ces banques et Algérie Poste, des </a:t>
            </a:r>
            <a:r>
              <a:rPr lang="fr-FR" sz="2400" b="1" dirty="0"/>
              <a:t>commissions sur les transactions réalisées par des moyens de paiement électroniques.</a:t>
            </a:r>
            <a:r>
              <a:rPr lang="fr-FR" sz="2400" dirty="0"/>
              <a:t> </a:t>
            </a:r>
            <a:endParaRPr lang="fr-FR" sz="2400" dirty="0" smtClean="0"/>
          </a:p>
          <a:p>
            <a:pPr lvl="0"/>
            <a:r>
              <a:rPr lang="fr-FR" sz="2400" dirty="0" smtClean="0"/>
              <a:t>NB: Les </a:t>
            </a:r>
            <a:r>
              <a:rPr lang="fr-FR" sz="2400" dirty="0"/>
              <a:t>modalités d’application du présent article sont définies par arrêté du ministre chargé des finances</a:t>
            </a:r>
            <a:r>
              <a:rPr lang="fr-FR" sz="2400" dirty="0" smtClean="0"/>
              <a:t>.</a:t>
            </a:r>
          </a:p>
          <a:p>
            <a:endParaRPr lang="fr-FR" sz="2400" dirty="0" smtClean="0"/>
          </a:p>
          <a:p>
            <a:r>
              <a:rPr lang="fr-FR" sz="2400" b="1" dirty="0" smtClean="0">
                <a:solidFill>
                  <a:srgbClr val="FF0000"/>
                </a:solidFill>
              </a:rPr>
              <a:t>Q</a:t>
            </a:r>
            <a:r>
              <a:rPr lang="fr-FR" sz="2400" b="1" dirty="0">
                <a:solidFill>
                  <a:srgbClr val="FF0000"/>
                </a:solidFill>
              </a:rPr>
              <a:t>: modalités d’application </a:t>
            </a:r>
            <a:r>
              <a:rPr lang="fr-FR" sz="2400" b="1" dirty="0" smtClean="0">
                <a:solidFill>
                  <a:srgbClr val="FF0000"/>
                </a:solidFill>
              </a:rPr>
              <a:t>de </a:t>
            </a:r>
            <a:r>
              <a:rPr lang="fr-FR" sz="2400" b="1" dirty="0">
                <a:solidFill>
                  <a:srgbClr val="FF0000"/>
                </a:solidFill>
              </a:rPr>
              <a:t>cette mesure ?</a:t>
            </a:r>
          </a:p>
          <a:p>
            <a:pPr lvl="0"/>
            <a:endParaRPr lang="fr-FR" sz="2400" b="1" dirty="0" smtClean="0">
              <a:solidFill>
                <a:srgbClr val="FF0000"/>
              </a:solidFill>
            </a:endParaRPr>
          </a:p>
        </p:txBody>
      </p:sp>
    </p:spTree>
    <p:extLst>
      <p:ext uri="{BB962C8B-B14F-4D97-AF65-F5344CB8AC3E}">
        <p14:creationId xmlns:p14="http://schemas.microsoft.com/office/powerpoint/2010/main" val="14998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005840" y="692697"/>
            <a:ext cx="9130626"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r>
              <a:rPr lang="fr-FR" sz="2800" b="1" dirty="0" smtClean="0">
                <a:solidFill>
                  <a:srgbClr val="C00000"/>
                </a:solidFill>
              </a:rPr>
              <a:t>II-Equilibres budgétaires 2025-2027</a:t>
            </a:r>
            <a:endParaRPr lang="fr-FR" sz="2800" b="1" dirty="0">
              <a:solidFill>
                <a:srgbClr val="C00000"/>
              </a:solidFill>
            </a:endParaRPr>
          </a:p>
          <a:p>
            <a:pPr>
              <a:buNone/>
            </a:pPr>
            <a:endParaRPr lang="fr-FR" sz="2800" dirty="0" smtClean="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13</a:t>
            </a:fld>
            <a:endParaRPr lang="es-ES" altLang="fr-FR" sz="1400">
              <a:solidFill>
                <a:prstClr val="black"/>
              </a:solidFill>
            </a:endParaRPr>
          </a:p>
        </p:txBody>
      </p:sp>
    </p:spTree>
    <p:extLst>
      <p:ext uri="{BB962C8B-B14F-4D97-AF65-F5344CB8AC3E}">
        <p14:creationId xmlns:p14="http://schemas.microsoft.com/office/powerpoint/2010/main" val="372802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142 LF et art 87 LF 2021</a:t>
            </a:r>
          </a:p>
          <a:p>
            <a:pPr lvl="0"/>
            <a:r>
              <a:rPr lang="fr-FR" sz="2400" b="1" dirty="0" smtClean="0">
                <a:solidFill>
                  <a:srgbClr val="00B050"/>
                </a:solidFill>
              </a:rPr>
              <a:t>-Objet de la mesure:  </a:t>
            </a:r>
            <a:r>
              <a:rPr lang="fr-FR" sz="2400" dirty="0" smtClean="0">
                <a:solidFill>
                  <a:schemeClr val="tx1"/>
                </a:solidFill>
              </a:rPr>
              <a:t>avantages fiscaux pour startup et incubateur</a:t>
            </a:r>
            <a:endParaRPr lang="fr-FR" sz="2400" dirty="0">
              <a:solidFill>
                <a:schemeClr val="tx1"/>
              </a:solidFill>
            </a:endParaRPr>
          </a:p>
          <a:p>
            <a:pPr lvl="0"/>
            <a:endParaRPr lang="fr-FR" sz="2400" dirty="0" smtClean="0"/>
          </a:p>
          <a:p>
            <a:pPr lvl="0"/>
            <a:r>
              <a:rPr lang="fr-FR" sz="2400" dirty="0"/>
              <a:t>	</a:t>
            </a:r>
            <a:r>
              <a:rPr lang="fr-FR" sz="2400" b="1" dirty="0">
                <a:solidFill>
                  <a:srgbClr val="0070C0"/>
                </a:solidFill>
              </a:rPr>
              <a:t> </a:t>
            </a:r>
            <a:r>
              <a:rPr lang="fr-FR" sz="2400" b="1" dirty="0" smtClean="0">
                <a:solidFill>
                  <a:srgbClr val="0070C0"/>
                </a:solidFill>
              </a:rPr>
              <a:t>-Exonération </a:t>
            </a:r>
            <a:r>
              <a:rPr lang="fr-FR" sz="2400" b="1" dirty="0">
                <a:solidFill>
                  <a:srgbClr val="0070C0"/>
                </a:solidFill>
              </a:rPr>
              <a:t>des droits d’enregistrement : </a:t>
            </a:r>
            <a:endParaRPr lang="fr-FR" sz="2400" b="1" dirty="0" smtClean="0">
              <a:solidFill>
                <a:srgbClr val="0070C0"/>
              </a:solidFill>
            </a:endParaRPr>
          </a:p>
          <a:p>
            <a:pPr lvl="0"/>
            <a:r>
              <a:rPr lang="fr-FR" sz="2400" dirty="0" smtClean="0"/>
              <a:t>➢ </a:t>
            </a:r>
            <a:r>
              <a:rPr lang="fr-FR" sz="2400" dirty="0"/>
              <a:t>Des actes portant constitution de sociétés créées par les détenteurs du label </a:t>
            </a:r>
            <a:r>
              <a:rPr lang="fr-FR" sz="2400" dirty="0" smtClean="0"/>
              <a:t>     « </a:t>
            </a:r>
            <a:r>
              <a:rPr lang="fr-FR" sz="2400" dirty="0"/>
              <a:t>Projet </a:t>
            </a:r>
            <a:r>
              <a:rPr lang="fr-FR" sz="2400" dirty="0" smtClean="0"/>
              <a:t>innovant » </a:t>
            </a:r>
            <a:r>
              <a:rPr lang="fr-FR" sz="2400" dirty="0"/>
              <a:t>; </a:t>
            </a:r>
            <a:endParaRPr lang="fr-FR" sz="2400" dirty="0" smtClean="0"/>
          </a:p>
          <a:p>
            <a:pPr lvl="0"/>
            <a:r>
              <a:rPr lang="fr-FR" sz="2400" dirty="0" smtClean="0"/>
              <a:t>➢ </a:t>
            </a:r>
            <a:r>
              <a:rPr lang="fr-FR" sz="2400" dirty="0"/>
              <a:t>Des acquisitions immobilières effectuées par les entreprises disposant du label </a:t>
            </a:r>
            <a:r>
              <a:rPr lang="fr-FR" sz="2400" dirty="0" smtClean="0"/>
              <a:t>   « </a:t>
            </a:r>
            <a:r>
              <a:rPr lang="fr-FR" sz="2400" dirty="0"/>
              <a:t>startup » ou « incubateur », en vue de la création d'activités industrielles. </a:t>
            </a:r>
            <a:endParaRPr lang="fr-FR" sz="2400" dirty="0" smtClean="0"/>
          </a:p>
          <a:p>
            <a:pPr lvl="0"/>
            <a:r>
              <a:rPr lang="fr-FR" sz="2400" dirty="0"/>
              <a:t>	</a:t>
            </a:r>
            <a:r>
              <a:rPr lang="fr-FR" sz="2400" b="1" dirty="0" smtClean="0">
                <a:solidFill>
                  <a:srgbClr val="0070C0"/>
                </a:solidFill>
              </a:rPr>
              <a:t>-Prorogation </a:t>
            </a:r>
            <a:r>
              <a:rPr lang="fr-FR" sz="2400" b="1" dirty="0">
                <a:solidFill>
                  <a:srgbClr val="0070C0"/>
                </a:solidFill>
              </a:rPr>
              <a:t>des exonérations fiscales </a:t>
            </a:r>
            <a:r>
              <a:rPr lang="fr-FR" sz="2400" dirty="0"/>
              <a:t>accordées aux entreprises détentrices de label « incubateur », pour une période supplémentaire de deux (02), en cas de renouvellement du label ; </a:t>
            </a:r>
            <a:endParaRPr lang="fr-FR" sz="2400" b="1" dirty="0" smtClean="0">
              <a:solidFill>
                <a:srgbClr val="FF0000"/>
              </a:solidFill>
            </a:endParaRPr>
          </a:p>
        </p:txBody>
      </p:sp>
    </p:spTree>
    <p:extLst>
      <p:ext uri="{BB962C8B-B14F-4D97-AF65-F5344CB8AC3E}">
        <p14:creationId xmlns:p14="http://schemas.microsoft.com/office/powerpoint/2010/main" val="5523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143 LF</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solidFill>
                  <a:schemeClr val="tx1"/>
                </a:solidFill>
              </a:rPr>
              <a:t>exonération TVA des biens utilisés dans l’énergie E/G</a:t>
            </a:r>
          </a:p>
          <a:p>
            <a:pPr lvl="0"/>
            <a:endParaRPr lang="fr-FR" sz="2400" dirty="0" smtClean="0"/>
          </a:p>
          <a:p>
            <a:pPr lvl="0"/>
            <a:r>
              <a:rPr lang="fr-FR" sz="2400" dirty="0"/>
              <a:t>	 </a:t>
            </a:r>
            <a:r>
              <a:rPr lang="fr-FR" sz="2400" dirty="0" smtClean="0"/>
              <a:t>Sont </a:t>
            </a:r>
            <a:r>
              <a:rPr lang="fr-FR" sz="2400" dirty="0"/>
              <a:t>exonérés </a:t>
            </a:r>
            <a:r>
              <a:rPr lang="fr-FR" sz="2400" b="1" dirty="0">
                <a:solidFill>
                  <a:srgbClr val="0070C0"/>
                </a:solidFill>
              </a:rPr>
              <a:t>de la taxe sur la valeur ajoutée</a:t>
            </a:r>
            <a:r>
              <a:rPr lang="fr-FR" sz="2400" dirty="0"/>
              <a:t>, les </a:t>
            </a:r>
            <a:r>
              <a:rPr lang="fr-FR" sz="2400" b="1" dirty="0">
                <a:solidFill>
                  <a:srgbClr val="0070C0"/>
                </a:solidFill>
              </a:rPr>
              <a:t>biens amortissables </a:t>
            </a:r>
            <a:r>
              <a:rPr lang="fr-FR" sz="2400" dirty="0"/>
              <a:t>acquis dans le cadre de l’exercice des activités de production, de transport, de distribution, de commercialisation de </a:t>
            </a:r>
            <a:r>
              <a:rPr lang="fr-FR" sz="2400" b="1" dirty="0">
                <a:solidFill>
                  <a:srgbClr val="0070C0"/>
                </a:solidFill>
              </a:rPr>
              <a:t>l’électricité</a:t>
            </a:r>
            <a:r>
              <a:rPr lang="fr-FR" sz="2400" dirty="0"/>
              <a:t> ainsi que de transport, de distribution et de commercialisation du </a:t>
            </a:r>
            <a:r>
              <a:rPr lang="fr-FR" sz="2400" b="1" dirty="0">
                <a:solidFill>
                  <a:srgbClr val="0070C0"/>
                </a:solidFill>
              </a:rPr>
              <a:t>gaz par canalisations</a:t>
            </a:r>
            <a:r>
              <a:rPr lang="fr-FR" sz="2400" dirty="0"/>
              <a:t>. </a:t>
            </a:r>
            <a:endParaRPr lang="fr-FR" sz="2400" dirty="0" smtClean="0"/>
          </a:p>
          <a:p>
            <a:pPr lvl="0"/>
            <a:r>
              <a:rPr lang="fr-FR" sz="2400" dirty="0"/>
              <a:t>	</a:t>
            </a:r>
            <a:r>
              <a:rPr lang="fr-FR" sz="2400" dirty="0" smtClean="0"/>
              <a:t>Ces </a:t>
            </a:r>
            <a:r>
              <a:rPr lang="fr-FR" sz="2400" dirty="0"/>
              <a:t>biens amortissables doivent être utilisés exclusivement pour les besoins de l‘exercice des activités susvisées. </a:t>
            </a:r>
            <a:endParaRPr lang="fr-FR" sz="2400" dirty="0" smtClean="0"/>
          </a:p>
          <a:p>
            <a:pPr lvl="0"/>
            <a:r>
              <a:rPr lang="fr-FR" sz="2400" dirty="0"/>
              <a:t>	</a:t>
            </a:r>
            <a:r>
              <a:rPr lang="fr-FR" sz="2400" dirty="0" smtClean="0"/>
              <a:t>Cette </a:t>
            </a:r>
            <a:r>
              <a:rPr lang="fr-FR" sz="2400" dirty="0"/>
              <a:t>exonération est accordée jusqu’au 31 décembre 2026.</a:t>
            </a:r>
            <a:endParaRPr lang="fr-FR" sz="2400" dirty="0" smtClean="0"/>
          </a:p>
        </p:txBody>
      </p:sp>
    </p:spTree>
    <p:extLst>
      <p:ext uri="{BB962C8B-B14F-4D97-AF65-F5344CB8AC3E}">
        <p14:creationId xmlns:p14="http://schemas.microsoft.com/office/powerpoint/2010/main" val="16926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800" b="1" dirty="0" smtClean="0">
                <a:solidFill>
                  <a:srgbClr val="0070C0"/>
                </a:solidFill>
              </a:rPr>
              <a:t>5-Dispositions diverses </a:t>
            </a:r>
            <a:r>
              <a:rPr lang="fr-FR" sz="2800" b="1" dirty="0" smtClean="0">
                <a:solidFill>
                  <a:srgbClr val="00B050"/>
                </a:solidFill>
              </a:rPr>
              <a:t> </a:t>
            </a:r>
          </a:p>
        </p:txBody>
      </p:sp>
    </p:spTree>
    <p:extLst>
      <p:ext uri="{BB962C8B-B14F-4D97-AF65-F5344CB8AC3E}">
        <p14:creationId xmlns:p14="http://schemas.microsoft.com/office/powerpoint/2010/main" val="4212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178 LF </a:t>
            </a:r>
            <a:r>
              <a:rPr lang="fr-FR" sz="2400" dirty="0"/>
              <a:t>et </a:t>
            </a:r>
            <a:r>
              <a:rPr lang="fr-FR" sz="2400" dirty="0" smtClean="0"/>
              <a:t>109 LF 2018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augmentation du taux de la contribution de solidarité CNR </a:t>
            </a:r>
          </a:p>
          <a:p>
            <a:pPr lvl="0"/>
            <a:endParaRPr lang="fr-FR" sz="2400" dirty="0" smtClean="0"/>
          </a:p>
          <a:p>
            <a:pPr lvl="0"/>
            <a:r>
              <a:rPr lang="fr-FR" sz="2400" dirty="0"/>
              <a:t>	</a:t>
            </a:r>
            <a:r>
              <a:rPr lang="fr-FR" sz="2400" dirty="0" smtClean="0"/>
              <a:t>*Relèvement du taux de la CS , </a:t>
            </a:r>
            <a:r>
              <a:rPr lang="fr-FR" sz="2400" b="1" dirty="0" smtClean="0">
                <a:solidFill>
                  <a:srgbClr val="FF0000"/>
                </a:solidFill>
              </a:rPr>
              <a:t>de 2% à 3%;</a:t>
            </a:r>
          </a:p>
          <a:p>
            <a:pPr lvl="0"/>
            <a:r>
              <a:rPr lang="fr-FR" sz="2400" dirty="0"/>
              <a:t>	</a:t>
            </a:r>
            <a:r>
              <a:rPr lang="fr-FR" sz="2400" dirty="0" smtClean="0"/>
              <a:t>*Insertion </a:t>
            </a:r>
            <a:r>
              <a:rPr lang="fr-FR" sz="2400" dirty="0"/>
              <a:t>de la liste des sous-positions tarifaires des matières premières et des intrants servant à la </a:t>
            </a:r>
            <a:r>
              <a:rPr lang="fr-FR" sz="2400" b="1" dirty="0">
                <a:solidFill>
                  <a:srgbClr val="FF0000"/>
                </a:solidFill>
              </a:rPr>
              <a:t>fabrication des produits tabagiques</a:t>
            </a:r>
            <a:r>
              <a:rPr lang="fr-FR" sz="2400" dirty="0"/>
              <a:t>, soumis au taux </a:t>
            </a:r>
            <a:r>
              <a:rPr lang="fr-FR" sz="2400" b="1" dirty="0">
                <a:solidFill>
                  <a:srgbClr val="FF0000"/>
                </a:solidFill>
              </a:rPr>
              <a:t>de 5%</a:t>
            </a:r>
            <a:r>
              <a:rPr lang="fr-FR" sz="2400" dirty="0"/>
              <a:t> de la contribution de solidarité, initié à la faveur de l’article 87 de la loi de finances pour 2024</a:t>
            </a:r>
            <a:r>
              <a:rPr lang="fr-FR" sz="2400" dirty="0" smtClean="0"/>
              <a:t>.</a:t>
            </a:r>
          </a:p>
          <a:p>
            <a:pPr lvl="0"/>
            <a:endParaRPr lang="fr-FR" sz="2400" dirty="0"/>
          </a:p>
          <a:p>
            <a:pPr lvl="0"/>
            <a:r>
              <a:rPr lang="fr-FR" sz="2400" b="1" dirty="0" smtClean="0">
                <a:solidFill>
                  <a:srgbClr val="002060"/>
                </a:solidFill>
              </a:rPr>
              <a:t>Q: impacts de cette mesure ?</a:t>
            </a:r>
          </a:p>
        </p:txBody>
      </p:sp>
    </p:spTree>
    <p:extLst>
      <p:ext uri="{BB962C8B-B14F-4D97-AF65-F5344CB8AC3E}">
        <p14:creationId xmlns:p14="http://schemas.microsoft.com/office/powerpoint/2010/main" val="37962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181 LF </a:t>
            </a:r>
            <a:r>
              <a:rPr lang="fr-FR" sz="2400" dirty="0"/>
              <a:t>et </a:t>
            </a:r>
            <a:r>
              <a:rPr lang="fr-FR" sz="2400" dirty="0" smtClean="0"/>
              <a:t>75 LFC 2009</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octroi des crédits consommation – </a:t>
            </a:r>
            <a:r>
              <a:rPr lang="fr-FR" sz="2400" b="1" dirty="0" smtClean="0">
                <a:solidFill>
                  <a:srgbClr val="0070C0"/>
                </a:solidFill>
              </a:rPr>
              <a:t>services</a:t>
            </a:r>
          </a:p>
          <a:p>
            <a:pPr lvl="0"/>
            <a:endParaRPr lang="fr-FR" sz="2400" dirty="0" smtClean="0"/>
          </a:p>
          <a:p>
            <a:pPr lvl="0"/>
            <a:r>
              <a:rPr lang="fr-FR" sz="2400" dirty="0"/>
              <a:t>	</a:t>
            </a:r>
            <a:endParaRPr lang="fr-FR" sz="2400" dirty="0" smtClean="0"/>
          </a:p>
          <a:p>
            <a:pPr lvl="0"/>
            <a:r>
              <a:rPr lang="fr-FR" sz="2400" dirty="0"/>
              <a:t>	</a:t>
            </a:r>
            <a:r>
              <a:rPr lang="fr-FR" sz="2400" dirty="0" smtClean="0"/>
              <a:t>*Dans </a:t>
            </a:r>
            <a:r>
              <a:rPr lang="fr-FR" sz="2400" dirty="0"/>
              <a:t>le cadre de la relance des activités économiques, les banques sont autorisées à accorder, en sus des crédits immobiliers, des crédits à la consommation destinés à l’acquisition de biens et </a:t>
            </a:r>
            <a:r>
              <a:rPr lang="fr-FR" sz="2400" b="1" dirty="0">
                <a:solidFill>
                  <a:srgbClr val="00B050"/>
                </a:solidFill>
              </a:rPr>
              <a:t>des services </a:t>
            </a:r>
            <a:r>
              <a:rPr lang="fr-FR" sz="2400" dirty="0"/>
              <a:t>par les </a:t>
            </a:r>
            <a:r>
              <a:rPr lang="fr-FR" sz="2400" dirty="0" smtClean="0"/>
              <a:t>ménages (santé, enseignement, tourisme…) . </a:t>
            </a:r>
          </a:p>
          <a:p>
            <a:pPr lvl="0"/>
            <a:endParaRPr lang="fr-FR" sz="2400" dirty="0" smtClean="0"/>
          </a:p>
          <a:p>
            <a:pPr lvl="0"/>
            <a:r>
              <a:rPr lang="fr-FR" sz="2400" dirty="0"/>
              <a:t>-</a:t>
            </a:r>
            <a:r>
              <a:rPr lang="fr-FR" sz="2400" dirty="0" smtClean="0"/>
              <a:t>Les </a:t>
            </a:r>
            <a:r>
              <a:rPr lang="fr-FR" sz="2400" dirty="0"/>
              <a:t>modalités d’application du présent article sont fixées par voie </a:t>
            </a:r>
            <a:r>
              <a:rPr lang="fr-FR" sz="2400" dirty="0" smtClean="0"/>
              <a:t>réglementaire</a:t>
            </a:r>
          </a:p>
        </p:txBody>
      </p:sp>
    </p:spTree>
    <p:extLst>
      <p:ext uri="{BB962C8B-B14F-4D97-AF65-F5344CB8AC3E}">
        <p14:creationId xmlns:p14="http://schemas.microsoft.com/office/powerpoint/2010/main" val="17005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182 LF </a:t>
            </a:r>
            <a:r>
              <a:rPr lang="fr-FR" sz="2400" dirty="0"/>
              <a:t>et </a:t>
            </a:r>
            <a:r>
              <a:rPr lang="fr-FR" sz="2400" dirty="0" smtClean="0"/>
              <a:t>56 LFC 2009</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augmentation du capital du FNI</a:t>
            </a:r>
          </a:p>
          <a:p>
            <a:pPr lvl="0"/>
            <a:endParaRPr lang="fr-FR" sz="2400" dirty="0" smtClean="0"/>
          </a:p>
          <a:p>
            <a:pPr lvl="0"/>
            <a:r>
              <a:rPr lang="fr-FR" sz="2400" dirty="0"/>
              <a:t>	</a:t>
            </a:r>
            <a:endParaRPr lang="fr-FR" sz="2400" dirty="0" smtClean="0"/>
          </a:p>
          <a:p>
            <a:pPr lvl="0"/>
            <a:r>
              <a:rPr lang="fr-FR" sz="2400" dirty="0"/>
              <a:t>	 </a:t>
            </a:r>
            <a:r>
              <a:rPr lang="fr-FR" sz="2400" dirty="0" smtClean="0"/>
              <a:t>Augmentation du capital social du </a:t>
            </a:r>
            <a:r>
              <a:rPr lang="fr-FR" sz="2400" b="1" dirty="0" smtClean="0">
                <a:solidFill>
                  <a:srgbClr val="0070C0"/>
                </a:solidFill>
              </a:rPr>
              <a:t>FNI, de150 à </a:t>
            </a:r>
            <a:r>
              <a:rPr lang="fr-FR" sz="2400" b="1" dirty="0">
                <a:solidFill>
                  <a:srgbClr val="0070C0"/>
                </a:solidFill>
              </a:rPr>
              <a:t>275 milliards de DA</a:t>
            </a:r>
            <a:r>
              <a:rPr lang="fr-FR" sz="2400" dirty="0"/>
              <a:t>, </a:t>
            </a:r>
            <a:r>
              <a:rPr lang="fr-FR" sz="2400" dirty="0" smtClean="0"/>
              <a:t>par incorporation:</a:t>
            </a:r>
          </a:p>
          <a:p>
            <a:pPr marL="370332" lvl="0" indent="-342900">
              <a:buFontTx/>
              <a:buChar char="-"/>
            </a:pPr>
            <a:r>
              <a:rPr lang="fr-FR" sz="2400" dirty="0" smtClean="0"/>
              <a:t>Autres </a:t>
            </a:r>
            <a:r>
              <a:rPr lang="fr-FR" sz="2400" dirty="0"/>
              <a:t>dotations en fonds propres : 102 milliards DA. Ce poste est représenté par la dotation accordée par le Trésor en 2022 et qui a été destiné à l'acquisition des actions que détient l'opérateur étranger VEON dans le capital de </a:t>
            </a:r>
            <a:r>
              <a:rPr lang="fr-FR" sz="2400" dirty="0" err="1"/>
              <a:t>Djezzy</a:t>
            </a:r>
            <a:r>
              <a:rPr lang="fr-FR" sz="2400" dirty="0"/>
              <a:t> ; </a:t>
            </a:r>
            <a:endParaRPr lang="fr-FR" sz="2400" dirty="0" smtClean="0"/>
          </a:p>
          <a:p>
            <a:pPr marL="370332" lvl="0" indent="-342900">
              <a:buFontTx/>
              <a:buChar char="-"/>
            </a:pPr>
            <a:r>
              <a:rPr lang="fr-FR" sz="2400" dirty="0" smtClean="0"/>
              <a:t>Report </a:t>
            </a:r>
            <a:r>
              <a:rPr lang="fr-FR" sz="2400" dirty="0"/>
              <a:t>à nouveau et le résultat bénéficiaire de l'exercice 2023, pour un montant de 23 milliards DA.</a:t>
            </a:r>
            <a:endParaRPr lang="fr-FR" sz="2400" dirty="0" smtClean="0"/>
          </a:p>
        </p:txBody>
      </p:sp>
    </p:spTree>
    <p:extLst>
      <p:ext uri="{BB962C8B-B14F-4D97-AF65-F5344CB8AC3E}">
        <p14:creationId xmlns:p14="http://schemas.microsoft.com/office/powerpoint/2010/main" val="37250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183 LF </a:t>
            </a:r>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financement du déficit CNR </a:t>
            </a:r>
          </a:p>
          <a:p>
            <a:pPr lvl="0"/>
            <a:endParaRPr lang="fr-FR" sz="2400" dirty="0" smtClean="0"/>
          </a:p>
          <a:p>
            <a:pPr lvl="0"/>
            <a:r>
              <a:rPr lang="fr-FR" sz="2400" dirty="0"/>
              <a:t>	</a:t>
            </a:r>
            <a:endParaRPr lang="fr-FR" sz="2400" dirty="0" smtClean="0"/>
          </a:p>
          <a:p>
            <a:pPr lvl="0"/>
            <a:r>
              <a:rPr lang="fr-FR" sz="2400" dirty="0"/>
              <a:t>	</a:t>
            </a:r>
            <a:r>
              <a:rPr lang="fr-FR" sz="2400" b="1" dirty="0">
                <a:solidFill>
                  <a:srgbClr val="FF0000"/>
                </a:solidFill>
              </a:rPr>
              <a:t>L</a:t>
            </a:r>
            <a:r>
              <a:rPr lang="fr-FR" sz="2400" b="1" dirty="0" smtClean="0">
                <a:solidFill>
                  <a:srgbClr val="FF0000"/>
                </a:solidFill>
              </a:rPr>
              <a:t>e </a:t>
            </a:r>
            <a:r>
              <a:rPr lang="fr-FR" sz="2400" b="1" dirty="0">
                <a:solidFill>
                  <a:srgbClr val="FF0000"/>
                </a:solidFill>
              </a:rPr>
              <a:t>déficit financier </a:t>
            </a:r>
            <a:r>
              <a:rPr lang="fr-FR" sz="2400" b="1" dirty="0" smtClean="0">
                <a:solidFill>
                  <a:srgbClr val="FF0000"/>
                </a:solidFill>
              </a:rPr>
              <a:t>CNR </a:t>
            </a:r>
            <a:r>
              <a:rPr lang="fr-FR" sz="2400" dirty="0" smtClean="0"/>
              <a:t>de </a:t>
            </a:r>
            <a:r>
              <a:rPr lang="fr-FR" sz="2400" dirty="0"/>
              <a:t>la Caisse Nationale des Retraites, financé par un prêt direct du Trésor, est soumis à des </a:t>
            </a:r>
            <a:r>
              <a:rPr lang="fr-FR" sz="2400" b="1" dirty="0">
                <a:solidFill>
                  <a:srgbClr val="0070C0"/>
                </a:solidFill>
              </a:rPr>
              <a:t>conditions de financement préférentielles</a:t>
            </a:r>
            <a:r>
              <a:rPr lang="fr-FR" sz="2400" dirty="0">
                <a:solidFill>
                  <a:srgbClr val="0070C0"/>
                </a:solidFill>
              </a:rPr>
              <a:t>,</a:t>
            </a:r>
            <a:r>
              <a:rPr lang="fr-FR" sz="2400" dirty="0"/>
              <a:t> notamment en matière de durée de remboursement et de taux d'intérêt applicable.</a:t>
            </a:r>
            <a:endParaRPr lang="fr-FR" sz="2400" dirty="0" smtClean="0"/>
          </a:p>
        </p:txBody>
      </p:sp>
    </p:spTree>
    <p:extLst>
      <p:ext uri="{BB962C8B-B14F-4D97-AF65-F5344CB8AC3E}">
        <p14:creationId xmlns:p14="http://schemas.microsoft.com/office/powerpoint/2010/main" val="98081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185 LF</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reconduction du taux réduit DD sur les viandes rouges importées</a:t>
            </a:r>
          </a:p>
          <a:p>
            <a:pPr lvl="0"/>
            <a:endParaRPr lang="fr-FR" sz="2400" dirty="0" smtClean="0"/>
          </a:p>
          <a:p>
            <a:pPr lvl="0"/>
            <a:r>
              <a:rPr lang="fr-FR" sz="2400" dirty="0" smtClean="0"/>
              <a:t>	*Sont </a:t>
            </a:r>
            <a:r>
              <a:rPr lang="fr-FR" sz="2400" dirty="0"/>
              <a:t>soumises au taux réduit de </a:t>
            </a:r>
            <a:r>
              <a:rPr lang="fr-FR" sz="2400" b="1" dirty="0">
                <a:solidFill>
                  <a:srgbClr val="0070C0"/>
                </a:solidFill>
              </a:rPr>
              <a:t>5% des droits de douanes</a:t>
            </a:r>
            <a:r>
              <a:rPr lang="fr-FR" sz="2400" dirty="0"/>
              <a:t>, jusqu’au </a:t>
            </a:r>
            <a:r>
              <a:rPr lang="fr-FR" sz="2400" b="1" dirty="0">
                <a:solidFill>
                  <a:srgbClr val="0070C0"/>
                </a:solidFill>
              </a:rPr>
              <a:t>31 décembre 2025</a:t>
            </a:r>
            <a:r>
              <a:rPr lang="fr-FR" sz="2400" dirty="0"/>
              <a:t>, les opérations </a:t>
            </a:r>
            <a:r>
              <a:rPr lang="fr-FR" sz="2400" dirty="0" smtClean="0"/>
              <a:t>d’importation:</a:t>
            </a:r>
          </a:p>
          <a:p>
            <a:pPr lvl="0"/>
            <a:r>
              <a:rPr lang="fr-FR" sz="2400" dirty="0"/>
              <a:t>-</a:t>
            </a:r>
            <a:r>
              <a:rPr lang="fr-FR" sz="2400" dirty="0" smtClean="0"/>
              <a:t>de </a:t>
            </a:r>
            <a:r>
              <a:rPr lang="fr-FR" sz="2400" b="1" dirty="0">
                <a:solidFill>
                  <a:srgbClr val="0070C0"/>
                </a:solidFill>
              </a:rPr>
              <a:t>cheptel bovin et ovin vifs </a:t>
            </a:r>
            <a:r>
              <a:rPr lang="fr-FR" sz="2400" dirty="0"/>
              <a:t>pour l’abattage relevant des sous-positions tarifaires : 0102.29.91.10, 0102.29.91.20, 0102.29.91.30 et 0104.10.91.10, </a:t>
            </a:r>
            <a:endParaRPr lang="fr-FR" sz="2400" dirty="0" smtClean="0"/>
          </a:p>
          <a:p>
            <a:pPr lvl="0"/>
            <a:r>
              <a:rPr lang="fr-FR" sz="2400" dirty="0"/>
              <a:t>-</a:t>
            </a:r>
            <a:r>
              <a:rPr lang="fr-FR" sz="2400" dirty="0" smtClean="0"/>
              <a:t>ainsi </a:t>
            </a:r>
            <a:r>
              <a:rPr lang="fr-FR" sz="2400" dirty="0"/>
              <a:t>que les </a:t>
            </a:r>
            <a:r>
              <a:rPr lang="fr-FR" sz="2400" b="1" dirty="0">
                <a:solidFill>
                  <a:srgbClr val="0070C0"/>
                </a:solidFill>
              </a:rPr>
              <a:t>viandes fraîches réfrigérées bovines et ovines </a:t>
            </a:r>
            <a:r>
              <a:rPr lang="fr-FR" sz="2400" dirty="0"/>
              <a:t>sous vide, relevant des sous-positions tarifaires : 0201.10.11.00, 0201.10.19.00, 0201.20.10.00, 0201.20.20.00, 0201.30.91.00, 0204.10.10.00, 0204.21.10.00, 0204.22.11.00, 0204.22.19.00 et 0204.23.91.00.</a:t>
            </a:r>
            <a:endParaRPr lang="fr-FR" sz="2400" dirty="0" smtClean="0"/>
          </a:p>
        </p:txBody>
      </p:sp>
    </p:spTree>
    <p:extLst>
      <p:ext uri="{BB962C8B-B14F-4D97-AF65-F5344CB8AC3E}">
        <p14:creationId xmlns:p14="http://schemas.microsoft.com/office/powerpoint/2010/main" val="26370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181 LF</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application du taux réduit DD et exonération TVA sur les viandes blanches importées</a:t>
            </a:r>
          </a:p>
          <a:p>
            <a:pPr lvl="0"/>
            <a:endParaRPr lang="fr-FR" sz="2400" dirty="0" smtClean="0"/>
          </a:p>
          <a:p>
            <a:pPr lvl="0"/>
            <a:r>
              <a:rPr lang="fr-FR" sz="2400" dirty="0"/>
              <a:t>	 </a:t>
            </a:r>
            <a:r>
              <a:rPr lang="fr-FR" sz="2400" dirty="0" smtClean="0"/>
              <a:t>*Sont </a:t>
            </a:r>
            <a:r>
              <a:rPr lang="fr-FR" sz="2400" b="1" dirty="0">
                <a:solidFill>
                  <a:srgbClr val="0070C0"/>
                </a:solidFill>
              </a:rPr>
              <a:t>exonérés de la </a:t>
            </a:r>
            <a:r>
              <a:rPr lang="fr-FR" sz="2400" b="1" dirty="0" smtClean="0">
                <a:solidFill>
                  <a:srgbClr val="0070C0"/>
                </a:solidFill>
              </a:rPr>
              <a:t>TVA </a:t>
            </a:r>
            <a:r>
              <a:rPr lang="fr-FR" sz="2400" dirty="0" smtClean="0"/>
              <a:t>taxe </a:t>
            </a:r>
            <a:r>
              <a:rPr lang="fr-FR" sz="2400" dirty="0"/>
              <a:t>sur la valeur ajoutée et soumises au taux réduit de </a:t>
            </a:r>
            <a:r>
              <a:rPr lang="fr-FR" sz="2400" b="1" dirty="0">
                <a:solidFill>
                  <a:srgbClr val="0070C0"/>
                </a:solidFill>
              </a:rPr>
              <a:t>5% des </a:t>
            </a:r>
            <a:r>
              <a:rPr lang="fr-FR" sz="2400" b="1" dirty="0" smtClean="0">
                <a:solidFill>
                  <a:srgbClr val="0070C0"/>
                </a:solidFill>
              </a:rPr>
              <a:t>DD </a:t>
            </a:r>
            <a:r>
              <a:rPr lang="fr-FR" sz="2400" dirty="0" smtClean="0"/>
              <a:t>droits </a:t>
            </a:r>
            <a:r>
              <a:rPr lang="fr-FR" sz="2400" dirty="0"/>
              <a:t>de douane, du 08 janvier 2024 au </a:t>
            </a:r>
            <a:r>
              <a:rPr lang="fr-FR" sz="2400" b="1" dirty="0">
                <a:solidFill>
                  <a:srgbClr val="00B050"/>
                </a:solidFill>
              </a:rPr>
              <a:t>31 décembre 2025</a:t>
            </a:r>
            <a:r>
              <a:rPr lang="fr-FR" sz="2400" dirty="0"/>
              <a:t>, les opérations d’importation de </a:t>
            </a:r>
            <a:r>
              <a:rPr lang="fr-FR" sz="2400" b="1" dirty="0">
                <a:solidFill>
                  <a:srgbClr val="00B050"/>
                </a:solidFill>
              </a:rPr>
              <a:t>viandes blanches congelées</a:t>
            </a:r>
            <a:r>
              <a:rPr lang="fr-FR" sz="2400" dirty="0"/>
              <a:t>, relevant des sous positions tarifaires : 0207.12.10.00, 0207.12.20.00, 0207.12.90.00, 0207.14.24.00 et 0207.14.25.00</a:t>
            </a:r>
            <a:endParaRPr lang="fr-FR" sz="2400" dirty="0" smtClean="0"/>
          </a:p>
        </p:txBody>
      </p:sp>
    </p:spTree>
    <p:extLst>
      <p:ext uri="{BB962C8B-B14F-4D97-AF65-F5344CB8AC3E}">
        <p14:creationId xmlns:p14="http://schemas.microsoft.com/office/powerpoint/2010/main" val="308149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187 LF et art 65 LF 2024</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prorogation de l’exonération TVA sur certains produits de consommation </a:t>
            </a:r>
          </a:p>
          <a:p>
            <a:pPr lvl="0"/>
            <a:endParaRPr lang="fr-FR" sz="2400" dirty="0" smtClean="0"/>
          </a:p>
          <a:p>
            <a:pPr lvl="0"/>
            <a:r>
              <a:rPr lang="fr-FR" sz="2400" dirty="0"/>
              <a:t>	 </a:t>
            </a:r>
            <a:r>
              <a:rPr lang="fr-FR" sz="2400" dirty="0" smtClean="0"/>
              <a:t>Exonération , </a:t>
            </a:r>
            <a:r>
              <a:rPr lang="fr-FR" sz="2400" b="1" dirty="0" smtClean="0"/>
              <a:t>jusqu’au </a:t>
            </a:r>
            <a:r>
              <a:rPr lang="fr-FR" sz="2400" b="1" dirty="0">
                <a:solidFill>
                  <a:srgbClr val="FF0000"/>
                </a:solidFill>
              </a:rPr>
              <a:t>31 décembre 2025 </a:t>
            </a:r>
            <a:r>
              <a:rPr lang="fr-FR" sz="2400" b="1" dirty="0"/>
              <a:t>: </a:t>
            </a:r>
            <a:endParaRPr lang="fr-FR" sz="2400" b="1" dirty="0" smtClean="0"/>
          </a:p>
          <a:p>
            <a:pPr lvl="0"/>
            <a:r>
              <a:rPr lang="fr-FR" sz="2400" dirty="0" smtClean="0"/>
              <a:t>1-des </a:t>
            </a:r>
            <a:r>
              <a:rPr lang="fr-FR" sz="2400" dirty="0"/>
              <a:t>opérations d’importation et de </a:t>
            </a:r>
            <a:r>
              <a:rPr lang="fr-FR" sz="2400" dirty="0" smtClean="0"/>
              <a:t>vente:  </a:t>
            </a:r>
            <a:r>
              <a:rPr lang="fr-FR" sz="2400" b="1" dirty="0" smtClean="0">
                <a:solidFill>
                  <a:srgbClr val="0070C0"/>
                </a:solidFill>
              </a:rPr>
              <a:t>pois, pois- chiches, haricots, lentilles, fèves, riz </a:t>
            </a:r>
          </a:p>
          <a:p>
            <a:pPr lvl="0"/>
            <a:r>
              <a:rPr lang="fr-FR" sz="2400" dirty="0" smtClean="0"/>
              <a:t>2-des </a:t>
            </a:r>
            <a:r>
              <a:rPr lang="fr-FR" sz="2400" dirty="0"/>
              <a:t>opérations de vente portant sur les fruits, les </a:t>
            </a:r>
            <a:r>
              <a:rPr lang="fr-FR" sz="2400" b="1" dirty="0">
                <a:solidFill>
                  <a:srgbClr val="0070C0"/>
                </a:solidFill>
              </a:rPr>
              <a:t>légumes frais, les œufs de consommation, le poulet de chair et la dinde</a:t>
            </a:r>
            <a:r>
              <a:rPr lang="fr-FR" sz="2400" dirty="0"/>
              <a:t>, produits localement</a:t>
            </a:r>
            <a:endParaRPr lang="fr-FR" sz="2400" dirty="0" smtClean="0"/>
          </a:p>
        </p:txBody>
      </p:sp>
    </p:spTree>
    <p:extLst>
      <p:ext uri="{BB962C8B-B14F-4D97-AF65-F5344CB8AC3E}">
        <p14:creationId xmlns:p14="http://schemas.microsoft.com/office/powerpoint/2010/main" val="23399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6431" y="365760"/>
            <a:ext cx="10972800" cy="888274"/>
          </a:xfrm>
        </p:spPr>
        <p:txBody>
          <a:bodyPr>
            <a:normAutofit fontScale="90000"/>
          </a:bodyPr>
          <a:lstStyle/>
          <a:p>
            <a:pPr algn="l"/>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Equilibre budgétaire </a:t>
            </a:r>
            <a:r>
              <a:rPr lang="fr-FR" b="1" dirty="0" smtClean="0">
                <a:solidFill>
                  <a:srgbClr val="FF0000"/>
                </a:solidFill>
              </a:rPr>
              <a:t>CBMT 2025-2027</a:t>
            </a:r>
            <a:r>
              <a:rPr lang="fr-FR" b="1" dirty="0"/>
              <a:t> :</a:t>
            </a:r>
            <a:br>
              <a:rPr lang="fr-FR" b="1" dirty="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dirty="0"/>
              <a:t/>
            </a:r>
            <a:br>
              <a:rPr lang="fr-FR" dirty="0"/>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67121776"/>
              </p:ext>
            </p:extLst>
          </p:nvPr>
        </p:nvGraphicFramePr>
        <p:xfrm>
          <a:off x="274750" y="1714175"/>
          <a:ext cx="11359350" cy="4375294"/>
        </p:xfrm>
        <a:graphic>
          <a:graphicData uri="http://schemas.openxmlformats.org/drawingml/2006/table">
            <a:tbl>
              <a:tblPr firstRow="1" firstCol="1" bandRow="1">
                <a:tableStyleId>{5C22544A-7EE6-4342-B048-85BDC9FD1C3A}</a:tableStyleId>
              </a:tblPr>
              <a:tblGrid>
                <a:gridCol w="3578793">
                  <a:extLst>
                    <a:ext uri="{9D8B030D-6E8A-4147-A177-3AD203B41FA5}">
                      <a16:colId xmlns:a16="http://schemas.microsoft.com/office/drawing/2014/main" val="20000"/>
                    </a:ext>
                  </a:extLst>
                </a:gridCol>
                <a:gridCol w="4820194">
                  <a:extLst>
                    <a:ext uri="{9D8B030D-6E8A-4147-A177-3AD203B41FA5}">
                      <a16:colId xmlns:a16="http://schemas.microsoft.com/office/drawing/2014/main" val="20001"/>
                    </a:ext>
                  </a:extLst>
                </a:gridCol>
                <a:gridCol w="1445071">
                  <a:extLst>
                    <a:ext uri="{9D8B030D-6E8A-4147-A177-3AD203B41FA5}">
                      <a16:colId xmlns:a16="http://schemas.microsoft.com/office/drawing/2014/main" val="20002"/>
                    </a:ext>
                  </a:extLst>
                </a:gridCol>
                <a:gridCol w="1515292">
                  <a:extLst>
                    <a:ext uri="{9D8B030D-6E8A-4147-A177-3AD203B41FA5}">
                      <a16:colId xmlns:a16="http://schemas.microsoft.com/office/drawing/2014/main" val="20003"/>
                    </a:ext>
                  </a:extLst>
                </a:gridCol>
              </a:tblGrid>
              <a:tr h="461662">
                <a:tc>
                  <a:txBody>
                    <a:bodyPr/>
                    <a:lstStyle/>
                    <a:p>
                      <a:pPr algn="just">
                        <a:lnSpc>
                          <a:spcPct val="107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2025</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2026</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61662">
                <a:tc>
                  <a:txBody>
                    <a:bodyPr/>
                    <a:lstStyle/>
                    <a:p>
                      <a:pPr algn="just">
                        <a:lnSpc>
                          <a:spcPct val="107000"/>
                        </a:lnSpc>
                        <a:spcAft>
                          <a:spcPts val="0"/>
                        </a:spcAft>
                      </a:pPr>
                      <a:r>
                        <a:rPr lang="fr-FR" sz="2000" baseline="0" dirty="0" smtClean="0">
                          <a:effectLst/>
                          <a:latin typeface="+mn-lt"/>
                          <a:ea typeface="+mn-ea"/>
                          <a:cs typeface="+mn-cs"/>
                        </a:rPr>
                        <a:t>Recettes budgétaires:</a:t>
                      </a:r>
                    </a:p>
                    <a:p>
                      <a:pPr algn="just">
                        <a:lnSpc>
                          <a:spcPct val="107000"/>
                        </a:lnSpc>
                        <a:spcAft>
                          <a:spcPts val="0"/>
                        </a:spcAft>
                      </a:pPr>
                      <a:r>
                        <a:rPr lang="fr-FR" sz="2000" baseline="0" dirty="0" smtClean="0">
                          <a:effectLst/>
                          <a:latin typeface="+mn-lt"/>
                          <a:ea typeface="+mn-ea"/>
                          <a:cs typeface="+mn-cs"/>
                        </a:rPr>
                        <a:t>   -dont RFO</a:t>
                      </a:r>
                    </a:p>
                    <a:p>
                      <a:pPr algn="just">
                        <a:lnSpc>
                          <a:spcPct val="107000"/>
                        </a:lnSpc>
                        <a:spcAft>
                          <a:spcPts val="0"/>
                        </a:spcAft>
                      </a:pPr>
                      <a:r>
                        <a:rPr lang="fr-FR" sz="2000" baseline="0" dirty="0" smtClean="0">
                          <a:effectLst/>
                          <a:latin typeface="+mn-lt"/>
                          <a:ea typeface="+mn-ea"/>
                          <a:cs typeface="+mn-cs"/>
                        </a:rPr>
                        <a:t>   -dont RFHC</a:t>
                      </a:r>
                    </a:p>
                    <a:p>
                      <a:pPr algn="just">
                        <a:lnSpc>
                          <a:spcPct val="107000"/>
                        </a:lnSpc>
                        <a:spcAft>
                          <a:spcPts val="0"/>
                        </a:spcAft>
                      </a:pPr>
                      <a:r>
                        <a:rPr lang="fr-FR" sz="2000" baseline="0" dirty="0" smtClean="0">
                          <a:effectLst/>
                          <a:latin typeface="+mn-lt"/>
                          <a:ea typeface="+mn-ea"/>
                          <a:cs typeface="+mn-cs"/>
                        </a:rPr>
                        <a:t>   -dont part fin de l’E </a:t>
                      </a:r>
                    </a:p>
                  </a:txBody>
                  <a:tcPr marL="68580" marR="68580" marT="0" marB="0"/>
                </a:tc>
                <a:tc>
                  <a:txBody>
                    <a:bodyPr/>
                    <a:lstStyle/>
                    <a:p>
                      <a:pPr algn="just">
                        <a:lnSpc>
                          <a:spcPct val="107000"/>
                        </a:lnSpc>
                        <a:spcAft>
                          <a:spcPts val="0"/>
                        </a:spcAft>
                      </a:pPr>
                      <a:r>
                        <a:rPr lang="fr-FR" sz="2000" b="1" dirty="0" smtClean="0">
                          <a:solidFill>
                            <a:srgbClr val="0070C0"/>
                          </a:solidFill>
                          <a:effectLst/>
                          <a:latin typeface="+mn-lt"/>
                          <a:ea typeface="+mn-ea"/>
                          <a:cs typeface="+mn-cs"/>
                        </a:rPr>
                        <a:t>8523</a:t>
                      </a:r>
                    </a:p>
                    <a:p>
                      <a:pPr algn="just">
                        <a:lnSpc>
                          <a:spcPct val="107000"/>
                        </a:lnSpc>
                        <a:spcAft>
                          <a:spcPts val="0"/>
                        </a:spcAft>
                      </a:pPr>
                      <a:r>
                        <a:rPr lang="fr-FR" sz="2000" dirty="0" smtClean="0">
                          <a:effectLst/>
                          <a:latin typeface="+mn-lt"/>
                          <a:ea typeface="+mn-ea"/>
                          <a:cs typeface="+mn-cs"/>
                        </a:rPr>
                        <a:t>   4156</a:t>
                      </a:r>
                    </a:p>
                    <a:p>
                      <a:pPr algn="just">
                        <a:lnSpc>
                          <a:spcPct val="107000"/>
                        </a:lnSpc>
                        <a:spcAft>
                          <a:spcPts val="0"/>
                        </a:spcAft>
                      </a:pPr>
                      <a:r>
                        <a:rPr lang="fr-FR" sz="2000" dirty="0" smtClean="0">
                          <a:effectLst/>
                          <a:latin typeface="+mn-lt"/>
                          <a:ea typeface="+mn-ea"/>
                          <a:cs typeface="+mn-cs"/>
                        </a:rPr>
                        <a:t>   3454 FHC/B et  </a:t>
                      </a:r>
                      <a:r>
                        <a:rPr lang="fr-FR" sz="2000" b="1" dirty="0" smtClean="0">
                          <a:solidFill>
                            <a:srgbClr val="00B050"/>
                          </a:solidFill>
                          <a:effectLst/>
                          <a:latin typeface="+mn-lt"/>
                          <a:ea typeface="+mn-ea"/>
                          <a:cs typeface="+mn-cs"/>
                        </a:rPr>
                        <a:t>4141 FHC/R</a:t>
                      </a:r>
                    </a:p>
                    <a:p>
                      <a:pPr algn="just">
                        <a:lnSpc>
                          <a:spcPct val="107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   580 (270 B et EF et 310 autres EPE)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latin typeface="+mn-lt"/>
                          <a:ea typeface="+mn-ea"/>
                          <a:cs typeface="+mn-cs"/>
                        </a:rPr>
                        <a:t>8882</a:t>
                      </a:r>
                    </a:p>
                    <a:p>
                      <a:pPr algn="just">
                        <a:lnSpc>
                          <a:spcPct val="107000"/>
                        </a:lnSpc>
                        <a:spcAft>
                          <a:spcPts val="0"/>
                        </a:spcAft>
                      </a:pPr>
                      <a:r>
                        <a:rPr lang="fr-FR" sz="2000" dirty="0" smtClean="0">
                          <a:effectLst/>
                          <a:latin typeface="+mn-lt"/>
                          <a:ea typeface="+mn-ea"/>
                          <a:cs typeface="+mn-cs"/>
                        </a:rPr>
                        <a:t>   4521</a:t>
                      </a:r>
                    </a:p>
                    <a:p>
                      <a:pPr algn="just">
                        <a:lnSpc>
                          <a:spcPct val="107000"/>
                        </a:lnSpc>
                        <a:spcAft>
                          <a:spcPts val="0"/>
                        </a:spcAft>
                      </a:pPr>
                      <a:r>
                        <a:rPr lang="fr-FR" sz="2000" dirty="0" smtClean="0">
                          <a:effectLst/>
                          <a:latin typeface="+mn-lt"/>
                          <a:ea typeface="+mn-ea"/>
                          <a:cs typeface="+mn-cs"/>
                        </a:rPr>
                        <a:t>   3447</a:t>
                      </a:r>
                    </a:p>
                  </a:txBody>
                  <a:tcPr marL="68580" marR="68580" marT="0" marB="0"/>
                </a:tc>
                <a:tc>
                  <a:txBody>
                    <a:bodyPr/>
                    <a:lstStyle/>
                    <a:p>
                      <a:pPr algn="just">
                        <a:lnSpc>
                          <a:spcPct val="107000"/>
                        </a:lnSpc>
                        <a:spcAft>
                          <a:spcPts val="0"/>
                        </a:spcAft>
                      </a:pPr>
                      <a:r>
                        <a:rPr lang="fr-FR" sz="2000" dirty="0" smtClean="0">
                          <a:effectLst/>
                          <a:latin typeface="+mn-lt"/>
                          <a:ea typeface="+mn-ea"/>
                          <a:cs typeface="+mn-cs"/>
                        </a:rPr>
                        <a:t>9036</a:t>
                      </a:r>
                    </a:p>
                    <a:p>
                      <a:pPr algn="just">
                        <a:lnSpc>
                          <a:spcPct val="107000"/>
                        </a:lnSpc>
                        <a:spcAft>
                          <a:spcPts val="0"/>
                        </a:spcAft>
                      </a:pPr>
                      <a:r>
                        <a:rPr lang="fr-FR" sz="2000" dirty="0" smtClean="0">
                          <a:effectLst/>
                          <a:latin typeface="+mn-lt"/>
                          <a:ea typeface="+mn-ea"/>
                          <a:cs typeface="+mn-cs"/>
                        </a:rPr>
                        <a:t>   4811</a:t>
                      </a:r>
                    </a:p>
                    <a:p>
                      <a:pPr algn="just">
                        <a:lnSpc>
                          <a:spcPct val="107000"/>
                        </a:lnSpc>
                        <a:spcAft>
                          <a:spcPts val="0"/>
                        </a:spcAft>
                      </a:pPr>
                      <a:r>
                        <a:rPr lang="fr-FR" sz="2000" dirty="0" smtClean="0">
                          <a:effectLst/>
                          <a:latin typeface="+mn-lt"/>
                          <a:ea typeface="+mn-ea"/>
                          <a:cs typeface="+mn-cs"/>
                        </a:rPr>
                        <a:t>   3309</a:t>
                      </a:r>
                    </a:p>
                  </a:txBody>
                  <a:tcPr marL="68580" marR="68580" marT="0" marB="0"/>
                </a:tc>
                <a:extLst>
                  <a:ext uri="{0D108BD9-81ED-4DB2-BD59-A6C34878D82A}">
                    <a16:rowId xmlns:a16="http://schemas.microsoft.com/office/drawing/2014/main" val="10001"/>
                  </a:ext>
                </a:extLst>
              </a:tr>
              <a:tr h="461662">
                <a:tc>
                  <a:txBody>
                    <a:bodyPr/>
                    <a:lstStyle/>
                    <a:p>
                      <a:pPr algn="just">
                        <a:lnSpc>
                          <a:spcPct val="107000"/>
                        </a:lnSpc>
                        <a:spcAft>
                          <a:spcPts val="0"/>
                        </a:spcAft>
                      </a:pPr>
                      <a:r>
                        <a:rPr lang="fr-FR" sz="2000" dirty="0" smtClean="0">
                          <a:effectLst/>
                          <a:latin typeface="+mn-lt"/>
                          <a:ea typeface="+mn-ea"/>
                          <a:cs typeface="+mn-cs"/>
                        </a:rPr>
                        <a:t>Dépenses</a:t>
                      </a:r>
                      <a:r>
                        <a:rPr lang="fr-FR" sz="2000" baseline="0" dirty="0" smtClean="0">
                          <a:effectLst/>
                          <a:latin typeface="+mn-lt"/>
                          <a:ea typeface="+mn-ea"/>
                          <a:cs typeface="+mn-cs"/>
                        </a:rPr>
                        <a:t> budgétaires (CP)</a:t>
                      </a:r>
                    </a:p>
                    <a:p>
                      <a:pPr algn="just">
                        <a:lnSpc>
                          <a:spcPct val="107000"/>
                        </a:lnSpc>
                        <a:spcAft>
                          <a:spcPts val="0"/>
                        </a:spcAft>
                      </a:pPr>
                      <a:r>
                        <a:rPr lang="fr-FR" sz="2000" baseline="0" dirty="0" smtClean="0">
                          <a:effectLst/>
                          <a:latin typeface="+mn-lt"/>
                          <a:ea typeface="+mn-ea"/>
                          <a:cs typeface="+mn-cs"/>
                        </a:rPr>
                        <a:t>   -dont personnel </a:t>
                      </a:r>
                    </a:p>
                    <a:p>
                      <a:pPr algn="just">
                        <a:lnSpc>
                          <a:spcPct val="107000"/>
                        </a:lnSpc>
                        <a:spcAft>
                          <a:spcPts val="0"/>
                        </a:spcAft>
                      </a:pPr>
                      <a:r>
                        <a:rPr lang="fr-FR" sz="2000" baseline="0" dirty="0" smtClean="0">
                          <a:effectLst/>
                          <a:latin typeface="+mn-lt"/>
                          <a:ea typeface="+mn-ea"/>
                          <a:cs typeface="+mn-cs"/>
                        </a:rPr>
                        <a:t>   -dont investissement</a:t>
                      </a:r>
                    </a:p>
                    <a:p>
                      <a:pPr algn="just">
                        <a:lnSpc>
                          <a:spcPct val="107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16794</a:t>
                      </a:r>
                    </a:p>
                    <a:p>
                      <a:pPr algn="just">
                        <a:lnSpc>
                          <a:spcPct val="107000"/>
                        </a:lnSpc>
                        <a:spcAft>
                          <a:spcPts val="0"/>
                        </a:spcAft>
                      </a:pPr>
                      <a:r>
                        <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   4445 </a:t>
                      </a: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(26,46%)</a:t>
                      </a:r>
                    </a:p>
                    <a:p>
                      <a:pPr algn="just">
                        <a:lnSpc>
                          <a:spcPct val="107000"/>
                        </a:lnSpc>
                        <a:spcAft>
                          <a:spcPts val="0"/>
                        </a:spcAft>
                      </a:pPr>
                      <a:r>
                        <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   3108 </a:t>
                      </a: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(18,5%)</a:t>
                      </a:r>
                    </a:p>
                    <a:p>
                      <a:pPr algn="just">
                        <a:lnSpc>
                          <a:spcPct val="107000"/>
                        </a:lnSpc>
                        <a:spcAft>
                          <a:spcPts val="0"/>
                        </a:spcAft>
                      </a:pPr>
                      <a:endPar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latin typeface="+mn-lt"/>
                          <a:ea typeface="+mn-ea"/>
                          <a:cs typeface="+mn-cs"/>
                        </a:rPr>
                        <a:t>17948</a:t>
                      </a:r>
                    </a:p>
                    <a:p>
                      <a:pPr algn="just">
                        <a:lnSpc>
                          <a:spcPct val="107000"/>
                        </a:lnSpc>
                        <a:spcAft>
                          <a:spcPts val="0"/>
                        </a:spcAft>
                      </a:pPr>
                      <a:r>
                        <a:rPr lang="fr-FR" sz="2000" dirty="0" smtClean="0">
                          <a:effectLst/>
                          <a:latin typeface="+mn-lt"/>
                          <a:ea typeface="+mn-ea"/>
                          <a:cs typeface="+mn-cs"/>
                        </a:rPr>
                        <a:t>   4653</a:t>
                      </a:r>
                    </a:p>
                    <a:p>
                      <a:pPr algn="just">
                        <a:lnSpc>
                          <a:spcPct val="107000"/>
                        </a:lnSpc>
                        <a:spcAft>
                          <a:spcPts val="0"/>
                        </a:spcAft>
                      </a:pPr>
                      <a:r>
                        <a:rPr lang="fr-FR" sz="2000" dirty="0" smtClean="0">
                          <a:effectLst/>
                          <a:latin typeface="+mn-lt"/>
                          <a:ea typeface="+mn-ea"/>
                          <a:cs typeface="+mn-cs"/>
                        </a:rPr>
                        <a:t>   3921</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latin typeface="+mn-lt"/>
                          <a:ea typeface="+mn-ea"/>
                          <a:cs typeface="+mn-cs"/>
                        </a:rPr>
                        <a:t>17387</a:t>
                      </a:r>
                    </a:p>
                    <a:p>
                      <a:pPr algn="just">
                        <a:lnSpc>
                          <a:spcPct val="107000"/>
                        </a:lnSpc>
                        <a:spcAft>
                          <a:spcPts val="0"/>
                        </a:spcAft>
                      </a:pPr>
                      <a:r>
                        <a:rPr lang="fr-FR" sz="2000" dirty="0" smtClean="0">
                          <a:effectLst/>
                          <a:latin typeface="+mn-lt"/>
                          <a:ea typeface="+mn-ea"/>
                          <a:cs typeface="+mn-cs"/>
                        </a:rPr>
                        <a:t>   4742</a:t>
                      </a:r>
                    </a:p>
                    <a:p>
                      <a:pPr algn="just">
                        <a:lnSpc>
                          <a:spcPct val="107000"/>
                        </a:lnSpc>
                        <a:spcAft>
                          <a:spcPts val="0"/>
                        </a:spcAft>
                      </a:pPr>
                      <a:r>
                        <a:rPr lang="fr-FR" sz="2000" dirty="0" smtClean="0">
                          <a:effectLst/>
                          <a:latin typeface="+mn-lt"/>
                          <a:ea typeface="+mn-ea"/>
                          <a:cs typeface="+mn-cs"/>
                        </a:rPr>
                        <a:t>   3368</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61662">
                <a:tc>
                  <a:txBody>
                    <a:bodyPr/>
                    <a:lstStyle/>
                    <a:p>
                      <a:pPr algn="just">
                        <a:lnSpc>
                          <a:spcPct val="107000"/>
                        </a:lnSpc>
                        <a:spcAft>
                          <a:spcPts val="0"/>
                        </a:spcAft>
                      </a:pPr>
                      <a:r>
                        <a:rPr lang="fr-FR" sz="2000" dirty="0" smtClean="0">
                          <a:effectLst/>
                          <a:latin typeface="+mn-lt"/>
                          <a:ea typeface="+mn-ea"/>
                          <a:cs typeface="+mn-cs"/>
                        </a:rPr>
                        <a:t>Solde budgétaire  et % PIB</a:t>
                      </a:r>
                    </a:p>
                  </a:txBody>
                  <a:tcPr marL="68580" marR="68580" marT="0" marB="0"/>
                </a:tc>
                <a:tc>
                  <a:txBody>
                    <a:bodyPr/>
                    <a:lstStyle/>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-8271 </a:t>
                      </a:r>
                    </a:p>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(21,8%)</a:t>
                      </a: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-9065 (22,2%)</a:t>
                      </a: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-8351</a:t>
                      </a:r>
                    </a:p>
                    <a:p>
                      <a:pPr algn="just">
                        <a:lnSpc>
                          <a:spcPct val="107000"/>
                        </a:lnSpc>
                        <a:spcAft>
                          <a:spcPts val="0"/>
                        </a:spcAft>
                      </a:pPr>
                      <a:r>
                        <a:rPr lang="fr-FR" sz="2000" b="1" dirty="0" smtClean="0">
                          <a:solidFill>
                            <a:srgbClr val="FF0000"/>
                          </a:solidFill>
                          <a:effectLst/>
                          <a:latin typeface="+mn-lt"/>
                          <a:ea typeface="+mn-ea"/>
                          <a:cs typeface="+mn-cs"/>
                        </a:rPr>
                        <a:t>(20%)</a:t>
                      </a:r>
                      <a:endParaRPr lang="fr-FR" sz="2000" b="1" dirty="0">
                        <a:solidFill>
                          <a:srgbClr val="FF0000"/>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461662">
                <a:tc>
                  <a:txBody>
                    <a:bodyPr/>
                    <a:lstStyle/>
                    <a:p>
                      <a:pPr algn="just">
                        <a:lnSpc>
                          <a:spcPct val="107000"/>
                        </a:lnSpc>
                        <a:spcAft>
                          <a:spcPts val="0"/>
                        </a:spcAft>
                      </a:pPr>
                      <a:r>
                        <a:rPr lang="fr-FR" sz="2000" baseline="0" dirty="0" smtClean="0">
                          <a:effectLst/>
                          <a:latin typeface="+mn-lt"/>
                          <a:ea typeface="+mn-ea"/>
                          <a:cs typeface="+mn-cs"/>
                        </a:rPr>
                        <a:t>SGT et % PIB</a:t>
                      </a:r>
                    </a:p>
                  </a:txBody>
                  <a:tcPr marL="68580" marR="68580" marT="0" marB="0"/>
                </a:tc>
                <a:tc>
                  <a:txBody>
                    <a:bodyPr/>
                    <a:lstStyle/>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-9221 (24,3%)</a:t>
                      </a:r>
                    </a:p>
                    <a:p>
                      <a:pPr algn="just">
                        <a:lnSpc>
                          <a:spcPct val="107000"/>
                        </a:lnSpc>
                        <a:spcAft>
                          <a:spcPts val="0"/>
                        </a:spcAft>
                      </a:pP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-10015</a:t>
                      </a:r>
                    </a:p>
                    <a:p>
                      <a:pPr algn="just">
                        <a:lnSpc>
                          <a:spcPct val="107000"/>
                        </a:lnSpc>
                        <a:spcAft>
                          <a:spcPts val="0"/>
                        </a:spcAft>
                      </a:pPr>
                      <a:r>
                        <a:rPr lang="fr-FR" sz="2000" b="1" dirty="0" smtClean="0">
                          <a:solidFill>
                            <a:srgbClr val="FF0000"/>
                          </a:solidFill>
                          <a:effectLst/>
                          <a:latin typeface="+mn-lt"/>
                          <a:ea typeface="+mn-ea"/>
                          <a:cs typeface="+mn-cs"/>
                        </a:rPr>
                        <a:t>(24,5 %)</a:t>
                      </a: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-9301</a:t>
                      </a:r>
                    </a:p>
                    <a:p>
                      <a:pPr algn="just">
                        <a:lnSpc>
                          <a:spcPct val="107000"/>
                        </a:lnSpc>
                        <a:spcAft>
                          <a:spcPts val="0"/>
                        </a:spcAft>
                      </a:pPr>
                      <a:r>
                        <a:rPr lang="fr-FR" sz="2000" b="1" dirty="0" smtClean="0">
                          <a:solidFill>
                            <a:srgbClr val="FF0000"/>
                          </a:solidFill>
                          <a:effectLst/>
                          <a:latin typeface="+mn-lt"/>
                          <a:ea typeface="+mn-ea"/>
                          <a:cs typeface="+mn-cs"/>
                        </a:rPr>
                        <a:t>(22,2%)</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9768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191 LF et 148 LF 2022</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solidFill>
                  <a:schemeClr val="tx1"/>
                </a:solidFill>
              </a:rPr>
              <a:t>prorogation de l’importation des huiles</a:t>
            </a:r>
          </a:p>
          <a:p>
            <a:pPr lvl="0"/>
            <a:r>
              <a:rPr lang="fr-FR" sz="2400" dirty="0"/>
              <a:t>	</a:t>
            </a:r>
            <a:endParaRPr lang="fr-FR" sz="2400" dirty="0" smtClean="0"/>
          </a:p>
          <a:p>
            <a:pPr lvl="0"/>
            <a:r>
              <a:rPr lang="fr-FR" sz="2400" dirty="0"/>
              <a:t>	</a:t>
            </a:r>
            <a:r>
              <a:rPr lang="fr-FR" sz="2400" dirty="0" smtClean="0"/>
              <a:t>*Les </a:t>
            </a:r>
            <a:r>
              <a:rPr lang="fr-FR" sz="2400" dirty="0"/>
              <a:t>importateurs/transformateurs de l’huile brute de soja sont tenus, au plus tard le </a:t>
            </a:r>
            <a:r>
              <a:rPr lang="fr-FR" sz="2400" b="1" dirty="0">
                <a:solidFill>
                  <a:srgbClr val="0070C0"/>
                </a:solidFill>
              </a:rPr>
              <a:t>31 décembre 2025</a:t>
            </a:r>
            <a:r>
              <a:rPr lang="fr-FR" sz="2400" dirty="0"/>
              <a:t>, soit d’entamer le processus de production de cette matière première, soit de l’acquérir sur le marché national. </a:t>
            </a:r>
            <a:endParaRPr lang="fr-FR" sz="2400" dirty="0" smtClean="0"/>
          </a:p>
          <a:p>
            <a:pPr lvl="0"/>
            <a:r>
              <a:rPr lang="fr-FR" sz="2400" dirty="0"/>
              <a:t>	</a:t>
            </a:r>
            <a:r>
              <a:rPr lang="fr-FR" sz="2400" dirty="0" smtClean="0"/>
              <a:t>*Les </a:t>
            </a:r>
            <a:r>
              <a:rPr lang="fr-FR" sz="2400" dirty="0"/>
              <a:t>importateurs/fabricants peuvent continuer à importer de l’huile brute de soja et bénéficier de la compensation et des exonérations douanières et fiscales sur les importations dans le cas de la non disponibilité de l’huile brute chez les fabricants locaux.</a:t>
            </a:r>
            <a:endParaRPr lang="fr-FR" sz="2400" dirty="0" smtClean="0"/>
          </a:p>
        </p:txBody>
      </p:sp>
    </p:spTree>
    <p:extLst>
      <p:ext uri="{BB962C8B-B14F-4D97-AF65-F5344CB8AC3E}">
        <p14:creationId xmlns:p14="http://schemas.microsoft.com/office/powerpoint/2010/main" val="63208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199 LF</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avantages fiscaux TPE</a:t>
            </a:r>
          </a:p>
          <a:p>
            <a:pPr lvl="0"/>
            <a:endParaRPr lang="fr-FR" sz="2400" dirty="0" smtClean="0"/>
          </a:p>
          <a:p>
            <a:pPr lvl="0"/>
            <a:r>
              <a:rPr lang="fr-FR" sz="2400" dirty="0" smtClean="0"/>
              <a:t>	</a:t>
            </a:r>
            <a:r>
              <a:rPr lang="fr-FR" sz="2400" dirty="0"/>
              <a:t> </a:t>
            </a:r>
            <a:r>
              <a:rPr lang="fr-FR" sz="2400" b="1" dirty="0">
                <a:solidFill>
                  <a:srgbClr val="00B050"/>
                </a:solidFill>
              </a:rPr>
              <a:t>Exonération de la TVA et des droits de douane</a:t>
            </a:r>
            <a:r>
              <a:rPr lang="fr-FR" sz="2400" dirty="0"/>
              <a:t>, des terminaux de paiement électronique </a:t>
            </a:r>
            <a:r>
              <a:rPr lang="fr-FR" sz="2400" b="1" dirty="0">
                <a:solidFill>
                  <a:srgbClr val="0070C0"/>
                </a:solidFill>
              </a:rPr>
              <a:t>(TPE) et des kits </a:t>
            </a:r>
            <a:r>
              <a:rPr lang="fr-FR" sz="2400" dirty="0"/>
              <a:t>destinés à l’assemblage de ces terminaux, jusqu’au </a:t>
            </a:r>
            <a:r>
              <a:rPr lang="fr-FR" sz="2400" b="1" dirty="0">
                <a:solidFill>
                  <a:srgbClr val="0070C0"/>
                </a:solidFill>
              </a:rPr>
              <a:t>31 décembre 2027</a:t>
            </a:r>
          </a:p>
        </p:txBody>
      </p:sp>
    </p:spTree>
    <p:extLst>
      <p:ext uri="{BB962C8B-B14F-4D97-AF65-F5344CB8AC3E}">
        <p14:creationId xmlns:p14="http://schemas.microsoft.com/office/powerpoint/2010/main" val="32781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9408" y="167426"/>
            <a:ext cx="10668000" cy="1197734"/>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i="1" dirty="0" smtClean="0">
                <a:effectLst/>
              </a:rPr>
              <a:t/>
            </a:r>
            <a:br>
              <a:rPr lang="fr-FR" sz="2400" b="1" i="1" dirty="0" smtClean="0">
                <a:effectLst/>
              </a:rPr>
            </a:br>
            <a:r>
              <a:rPr lang="fr-FR" sz="2400" b="1" i="1" dirty="0">
                <a:effectLst/>
              </a:rPr>
              <a:t/>
            </a:r>
            <a:br>
              <a:rPr lang="fr-FR" sz="2400" b="1" i="1" dirty="0">
                <a:effectLst/>
              </a:rPr>
            </a:br>
            <a:r>
              <a:rPr lang="fr-FR" sz="2400" b="1" i="1" dirty="0" smtClean="0">
                <a:effectLst/>
              </a:rPr>
              <a:t/>
            </a:r>
            <a:br>
              <a:rPr lang="fr-FR" sz="2400" b="1" i="1" dirty="0" smtClean="0">
                <a:effectLst/>
              </a:rPr>
            </a:br>
            <a:r>
              <a:rPr lang="fr-FR" sz="2400" b="1" i="1" dirty="0" smtClean="0">
                <a:effectLst/>
              </a:rPr>
              <a:t/>
            </a:r>
            <a:br>
              <a:rPr lang="fr-FR" sz="2400" b="1" i="1" dirty="0" smtClean="0">
                <a:effectLst/>
              </a:rPr>
            </a:br>
            <a:r>
              <a:rPr lang="fr-FR" sz="2400" b="1" i="1" dirty="0">
                <a:effectLst/>
              </a:rPr>
              <a:t/>
            </a:r>
            <a:br>
              <a:rPr lang="fr-FR" sz="2400" b="1" i="1" dirty="0">
                <a:effectLst/>
              </a:rPr>
            </a:br>
            <a:r>
              <a:rPr lang="fr-FR" sz="2400" b="1" i="1" dirty="0" smtClean="0">
                <a:effectLst/>
              </a:rPr>
              <a:t/>
            </a:r>
            <a:br>
              <a:rPr lang="fr-FR" sz="2400" b="1" i="1" dirty="0" smtClean="0">
                <a:effectLst/>
              </a:rPr>
            </a:br>
            <a:r>
              <a:rPr lang="fr-FR" sz="2400" b="1" i="1" dirty="0" smtClean="0">
                <a:effectLst/>
              </a:rPr>
              <a:t/>
            </a:r>
            <a:br>
              <a:rPr lang="fr-FR" sz="2400" b="1" i="1" dirty="0" smtClean="0">
                <a:effectLst/>
              </a:rPr>
            </a:br>
            <a:r>
              <a:rPr lang="fr-FR" sz="2400" b="1" i="1" dirty="0">
                <a:effectLst/>
              </a:rPr>
              <a:t/>
            </a:r>
            <a:br>
              <a:rPr lang="fr-FR" sz="2400" b="1" i="1" dirty="0">
                <a:effectLst/>
              </a:rPr>
            </a:br>
            <a:r>
              <a:rPr lang="fr-FR" sz="2400" b="1" i="1" dirty="0" smtClean="0">
                <a:effectLst/>
              </a:rPr>
              <a:t/>
            </a:r>
            <a:br>
              <a:rPr lang="fr-FR" sz="2400" b="1" i="1" dirty="0" smtClean="0">
                <a:effectLst/>
              </a:rPr>
            </a:br>
            <a:r>
              <a:rPr lang="fr-FR" sz="2400" b="1" i="1" dirty="0" smtClean="0">
                <a:effectLst/>
              </a:rPr>
              <a:t/>
            </a:r>
            <a:br>
              <a:rPr lang="fr-FR" sz="2400" b="1" i="1" dirty="0" smtClean="0">
                <a:effectLst/>
              </a:rPr>
            </a:br>
            <a:r>
              <a:rPr lang="fr-FR" sz="2400" b="1" i="1" dirty="0" smtClean="0">
                <a:solidFill>
                  <a:srgbClr val="0070C0"/>
                </a:solidFill>
                <a:effectLst/>
              </a:rPr>
              <a:t>Art 113 LF 2024 et </a:t>
            </a:r>
            <a:r>
              <a:rPr lang="fr-FR" sz="2400" b="1" i="1" dirty="0">
                <a:solidFill>
                  <a:srgbClr val="0070C0"/>
                </a:solidFill>
                <a:effectLst/>
              </a:rPr>
              <a:t>Art. 111 LF </a:t>
            </a:r>
            <a:r>
              <a:rPr lang="fr-FR" sz="2400" b="1" i="1" dirty="0" smtClean="0">
                <a:solidFill>
                  <a:srgbClr val="0070C0"/>
                </a:solidFill>
                <a:effectLst/>
              </a:rPr>
              <a:t>2018</a:t>
            </a:r>
            <a:br>
              <a:rPr lang="fr-FR" sz="2400" b="1" i="1" dirty="0" smtClean="0">
                <a:solidFill>
                  <a:srgbClr val="0070C0"/>
                </a:solidFill>
                <a:effectLst/>
              </a:rPr>
            </a:br>
            <a:r>
              <a:rPr lang="fr-FR" sz="2400" b="1" i="1" dirty="0" smtClean="0">
                <a:solidFill>
                  <a:srgbClr val="0070C0"/>
                </a:solidFill>
                <a:effectLst/>
              </a:rPr>
              <a:t>(obligation d’ installation TPE)</a:t>
            </a:r>
            <a:r>
              <a:rPr lang="fr-FR" sz="2400" dirty="0">
                <a:solidFill>
                  <a:srgbClr val="0070C0"/>
                </a:solidFill>
                <a:effectLst/>
              </a:rPr>
              <a:t/>
            </a:r>
            <a:br>
              <a:rPr lang="fr-FR" sz="2400" dirty="0">
                <a:solidFill>
                  <a:srgbClr val="0070C0"/>
                </a:solidFill>
                <a:effectLst/>
              </a:rPr>
            </a:br>
            <a:endParaRPr lang="fr-FR" sz="2400" dirty="0">
              <a:solidFill>
                <a:srgbClr val="0070C0"/>
              </a:solidFill>
              <a:effectLst/>
            </a:endParaRPr>
          </a:p>
        </p:txBody>
      </p:sp>
      <p:sp>
        <p:nvSpPr>
          <p:cNvPr id="3" name="Sous-titre 2"/>
          <p:cNvSpPr>
            <a:spLocks noGrp="1"/>
          </p:cNvSpPr>
          <p:nvPr>
            <p:ph type="subTitle" idx="1"/>
          </p:nvPr>
        </p:nvSpPr>
        <p:spPr>
          <a:xfrm>
            <a:off x="1322832" y="1717172"/>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fontAlgn="ctr"/>
            <a:endParaRPr lang="fr-FR" sz="2400" dirty="0" smtClean="0"/>
          </a:p>
          <a:p>
            <a:pPr fontAlgn="ctr"/>
            <a:r>
              <a:rPr lang="fr-FR" sz="2400" dirty="0"/>
              <a:t>	</a:t>
            </a:r>
            <a:r>
              <a:rPr lang="fr-FR" sz="2400" dirty="0" smtClean="0"/>
              <a:t>Prorogation</a:t>
            </a:r>
            <a:r>
              <a:rPr lang="fr-FR" sz="2400" dirty="0"/>
              <a:t>, </a:t>
            </a:r>
            <a:r>
              <a:rPr lang="fr-FR" sz="2400" dirty="0">
                <a:solidFill>
                  <a:srgbClr val="00B050"/>
                </a:solidFill>
              </a:rPr>
              <a:t>au 31 décembre 2024</a:t>
            </a:r>
            <a:r>
              <a:rPr lang="fr-FR" sz="2400" dirty="0"/>
              <a:t>, du délai accordé aux opérateurs économiques, pour se conformer à l’obligation de mise à disposition du consommateur, des </a:t>
            </a:r>
            <a:r>
              <a:rPr lang="fr-FR" sz="2400" b="1" dirty="0">
                <a:solidFill>
                  <a:srgbClr val="0070C0"/>
                </a:solidFill>
              </a:rPr>
              <a:t>instruments de paiement électronique</a:t>
            </a:r>
            <a:r>
              <a:rPr lang="fr-FR" sz="2400" dirty="0" smtClean="0"/>
              <a:t>.</a:t>
            </a:r>
          </a:p>
          <a:p>
            <a:pPr fontAlgn="ctr"/>
            <a:endParaRPr lang="fr-FR" sz="2400" dirty="0"/>
          </a:p>
          <a:p>
            <a:pPr fontAlgn="ctr"/>
            <a:r>
              <a:rPr lang="fr-FR" sz="2400" b="1" dirty="0" smtClean="0">
                <a:solidFill>
                  <a:srgbClr val="FF0000"/>
                </a:solidFill>
              </a:rPr>
              <a:t>NB: mesure non prorogée par la LF 2025</a:t>
            </a:r>
            <a:endParaRPr lang="fr-FR" sz="2400" b="1" dirty="0">
              <a:solidFill>
                <a:srgbClr val="FF0000"/>
              </a:solidFill>
            </a:endParaRPr>
          </a:p>
        </p:txBody>
      </p:sp>
    </p:spTree>
    <p:extLst>
      <p:ext uri="{BB962C8B-B14F-4D97-AF65-F5344CB8AC3E}">
        <p14:creationId xmlns:p14="http://schemas.microsoft.com/office/powerpoint/2010/main" val="22211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205 LF </a:t>
            </a:r>
            <a:r>
              <a:rPr lang="fr-FR" sz="2400" dirty="0"/>
              <a:t>et </a:t>
            </a:r>
            <a:r>
              <a:rPr lang="fr-FR" sz="2400" dirty="0" smtClean="0"/>
              <a:t>50 LFC 2020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liste des secteurs stratégiques</a:t>
            </a:r>
          </a:p>
          <a:p>
            <a:pPr lvl="0"/>
            <a:endParaRPr lang="fr-FR" sz="2400" dirty="0" smtClean="0"/>
          </a:p>
          <a:p>
            <a:pPr lvl="0"/>
            <a:r>
              <a:rPr lang="fr-FR" sz="2400" dirty="0"/>
              <a:t>	</a:t>
            </a:r>
            <a:r>
              <a:rPr lang="fr-FR" sz="2400" dirty="0" smtClean="0"/>
              <a:t>*Rajout des </a:t>
            </a:r>
            <a:r>
              <a:rPr lang="fr-FR" sz="2400" dirty="0"/>
              <a:t>activités de </a:t>
            </a:r>
            <a:r>
              <a:rPr lang="fr-FR" sz="2400" b="1" dirty="0">
                <a:solidFill>
                  <a:srgbClr val="FF0000"/>
                </a:solidFill>
              </a:rPr>
              <a:t>production des engrais</a:t>
            </a:r>
            <a:r>
              <a:rPr lang="fr-FR" sz="2400" b="1" dirty="0" smtClean="0">
                <a:solidFill>
                  <a:srgbClr val="FF0000"/>
                </a:solidFill>
              </a:rPr>
              <a:t>.</a:t>
            </a:r>
          </a:p>
          <a:p>
            <a:pPr lvl="0"/>
            <a:endParaRPr lang="fr-FR" sz="2400" dirty="0"/>
          </a:p>
          <a:p>
            <a:pPr lvl="0"/>
            <a:r>
              <a:rPr lang="fr-FR" sz="2400" b="1" dirty="0" smtClean="0">
                <a:solidFill>
                  <a:srgbClr val="0070C0"/>
                </a:solidFill>
              </a:rPr>
              <a:t>Q: liste des secteurs stratégiques soumis à la règle d’actionnariat 49-51% ?</a:t>
            </a:r>
          </a:p>
        </p:txBody>
      </p:sp>
    </p:spTree>
    <p:extLst>
      <p:ext uri="{BB962C8B-B14F-4D97-AF65-F5344CB8AC3E}">
        <p14:creationId xmlns:p14="http://schemas.microsoft.com/office/powerpoint/2010/main" val="31819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8989220" y="5518547"/>
            <a:ext cx="46077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C66DEC-DA2F-4D10-9856-DA6B57ED49E6}" type="slidenum">
              <a:rPr lang="es-ES" altLang="fr-FR" sz="1050">
                <a:solidFill>
                  <a:srgbClr val="000000"/>
                </a:solidFill>
              </a:rPr>
              <a:pPr algn="r" eaLnBrk="1" hangingPunct="1"/>
              <a:t>144</a:t>
            </a:fld>
            <a:endParaRPr lang="es-ES" altLang="fr-FR" sz="105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1705410" y="1417985"/>
            <a:ext cx="6571598" cy="281148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05410" y="857250"/>
            <a:ext cx="6918070" cy="4616648"/>
          </a:xfrm>
          <a:prstGeom prst="rect">
            <a:avLst/>
          </a:prstGeom>
        </p:spPr>
        <p:txBody>
          <a:bodyPr wrap="square">
            <a:spAutoFit/>
          </a:bodyPr>
          <a:lstStyle/>
          <a:p>
            <a:r>
              <a:rPr lang="fr-FR" sz="2100" dirty="0">
                <a:solidFill>
                  <a:prstClr val="black"/>
                </a:solidFill>
              </a:rPr>
              <a:t> </a:t>
            </a:r>
          </a:p>
          <a:p>
            <a:endParaRPr lang="fr-FR" sz="2100" b="1" dirty="0">
              <a:solidFill>
                <a:prstClr val="black"/>
              </a:solidFill>
            </a:endParaRPr>
          </a:p>
          <a:p>
            <a:endParaRPr lang="fr-FR" sz="2100" b="1" dirty="0">
              <a:solidFill>
                <a:prstClr val="black"/>
              </a:solidFill>
            </a:endParaRPr>
          </a:p>
          <a:p>
            <a:endParaRPr lang="fr-FR" sz="2100" b="1" dirty="0">
              <a:solidFill>
                <a:prstClr val="black"/>
              </a:solidFill>
            </a:endParaRPr>
          </a:p>
          <a:p>
            <a:r>
              <a:rPr lang="fr-FR" sz="2100" b="1" dirty="0">
                <a:solidFill>
                  <a:prstClr val="black"/>
                </a:solidFill>
              </a:rPr>
              <a:t>Règle de partenariat 49/51 : LFC 09 et LF 2020-2021</a:t>
            </a:r>
            <a:endParaRPr lang="fr-FR" sz="2100" dirty="0">
              <a:solidFill>
                <a:prstClr val="black"/>
              </a:solidFill>
            </a:endParaRPr>
          </a:p>
          <a:p>
            <a:r>
              <a:rPr lang="fr-FR" sz="2100" dirty="0">
                <a:solidFill>
                  <a:prstClr val="black"/>
                </a:solidFill>
              </a:rPr>
              <a:t> </a:t>
            </a:r>
          </a:p>
          <a:p>
            <a:r>
              <a:rPr lang="fr-FR" sz="2100" dirty="0">
                <a:solidFill>
                  <a:prstClr val="black"/>
                </a:solidFill>
              </a:rPr>
              <a:t>	Par conséquent, demeurent assujetties à une participation d'actionnariat national résident à hauteur de 51%, </a:t>
            </a:r>
            <a:r>
              <a:rPr lang="fr-FR" sz="2100" b="1" dirty="0">
                <a:solidFill>
                  <a:prstClr val="black"/>
                </a:solidFill>
              </a:rPr>
              <a:t>l'activité d'importation</a:t>
            </a:r>
            <a:r>
              <a:rPr lang="fr-FR" sz="2100" dirty="0">
                <a:solidFill>
                  <a:prstClr val="black"/>
                </a:solidFill>
              </a:rPr>
              <a:t> de matières premières, produits et marchandises destinés à la </a:t>
            </a:r>
            <a:r>
              <a:rPr lang="fr-FR" sz="2100" b="1" dirty="0">
                <a:solidFill>
                  <a:prstClr val="black"/>
                </a:solidFill>
              </a:rPr>
              <a:t>revente en l'état</a:t>
            </a:r>
            <a:r>
              <a:rPr lang="fr-FR" sz="2100" dirty="0">
                <a:solidFill>
                  <a:prstClr val="black"/>
                </a:solidFill>
              </a:rPr>
              <a:t> et les </a:t>
            </a:r>
            <a:r>
              <a:rPr lang="fr-FR" sz="2100" b="1" dirty="0">
                <a:solidFill>
                  <a:prstClr val="black"/>
                </a:solidFill>
              </a:rPr>
              <a:t>activités revêtant un caractère stratégique</a:t>
            </a:r>
            <a:r>
              <a:rPr lang="fr-FR" sz="2100" dirty="0">
                <a:solidFill>
                  <a:prstClr val="black"/>
                </a:solidFill>
              </a:rPr>
              <a:t>, relevant des secteurs définis à l'article 50 de la LFC 2020. </a:t>
            </a:r>
          </a:p>
          <a:p>
            <a:r>
              <a:rPr lang="fr-FR" sz="2100" dirty="0">
                <a:solidFill>
                  <a:prstClr val="black"/>
                </a:solidFill>
              </a:rPr>
              <a:t> </a:t>
            </a:r>
          </a:p>
          <a:p>
            <a:r>
              <a:rPr lang="fr-FR" sz="2100" dirty="0">
                <a:solidFill>
                  <a:prstClr val="black"/>
                </a:solidFill>
              </a:rPr>
              <a:t> </a:t>
            </a:r>
          </a:p>
        </p:txBody>
      </p:sp>
    </p:spTree>
    <p:extLst>
      <p:ext uri="{BB962C8B-B14F-4D97-AF65-F5344CB8AC3E}">
        <p14:creationId xmlns:p14="http://schemas.microsoft.com/office/powerpoint/2010/main" val="29383642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8989220" y="5518547"/>
            <a:ext cx="46077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C66DEC-DA2F-4D10-9856-DA6B57ED49E6}" type="slidenum">
              <a:rPr lang="es-ES" altLang="fr-FR" sz="1050">
                <a:solidFill>
                  <a:srgbClr val="000000"/>
                </a:solidFill>
              </a:rPr>
              <a:pPr algn="r" eaLnBrk="1" hangingPunct="1"/>
              <a:t>145</a:t>
            </a:fld>
            <a:endParaRPr lang="es-ES" altLang="fr-FR" sz="105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1705410" y="1417985"/>
            <a:ext cx="6571598" cy="281148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05410" y="857252"/>
            <a:ext cx="6918070" cy="5586145"/>
          </a:xfrm>
          <a:prstGeom prst="rect">
            <a:avLst/>
          </a:prstGeom>
        </p:spPr>
        <p:txBody>
          <a:bodyPr wrap="square">
            <a:spAutoFit/>
          </a:bodyPr>
          <a:lstStyle/>
          <a:p>
            <a:r>
              <a:rPr lang="fr-FR" sz="2100" dirty="0">
                <a:solidFill>
                  <a:prstClr val="black"/>
                </a:solidFill>
              </a:rPr>
              <a:t> </a:t>
            </a:r>
          </a:p>
          <a:p>
            <a:endParaRPr lang="fr-FR" sz="2100" b="1" dirty="0">
              <a:solidFill>
                <a:prstClr val="black"/>
              </a:solidFill>
            </a:endParaRPr>
          </a:p>
          <a:p>
            <a:endParaRPr lang="fr-FR" sz="2100" b="1" dirty="0">
              <a:solidFill>
                <a:prstClr val="black"/>
              </a:solidFill>
            </a:endParaRPr>
          </a:p>
          <a:p>
            <a:r>
              <a:rPr lang="fr-FR" sz="2100" b="1" dirty="0">
                <a:solidFill>
                  <a:prstClr val="black"/>
                </a:solidFill>
              </a:rPr>
              <a:t>Règle de partenariat 49/51 : LFC 09 et LF 2020-2021</a:t>
            </a:r>
            <a:endParaRPr lang="fr-FR" sz="2100" dirty="0">
              <a:solidFill>
                <a:prstClr val="black"/>
              </a:solidFill>
            </a:endParaRPr>
          </a:p>
          <a:p>
            <a:endParaRPr lang="fr-FR" sz="2100" dirty="0">
              <a:solidFill>
                <a:prstClr val="black"/>
              </a:solidFill>
            </a:endParaRPr>
          </a:p>
          <a:p>
            <a:r>
              <a:rPr lang="fr-FR" sz="2100" dirty="0">
                <a:solidFill>
                  <a:prstClr val="black"/>
                </a:solidFill>
              </a:rPr>
              <a:t> </a:t>
            </a:r>
          </a:p>
          <a:p>
            <a:r>
              <a:rPr lang="fr-FR" sz="2100" dirty="0">
                <a:solidFill>
                  <a:prstClr val="black"/>
                </a:solidFill>
              </a:rPr>
              <a:t>	Sont considérés stratégiques, les secteurs suivants : </a:t>
            </a:r>
          </a:p>
          <a:p>
            <a:r>
              <a:rPr lang="fr-FR" sz="2100" dirty="0">
                <a:solidFill>
                  <a:prstClr val="black"/>
                </a:solidFill>
              </a:rPr>
              <a:t>1— L’exploitation du </a:t>
            </a:r>
            <a:r>
              <a:rPr lang="fr-FR" sz="2100" b="1" dirty="0">
                <a:solidFill>
                  <a:prstClr val="black"/>
                </a:solidFill>
              </a:rPr>
              <a:t>domaine minier</a:t>
            </a:r>
            <a:r>
              <a:rPr lang="fr-FR" sz="2100" dirty="0">
                <a:solidFill>
                  <a:prstClr val="black"/>
                </a:solidFill>
              </a:rPr>
              <a:t> national, ainsi que toute ressource souterraine ou superficielle relevant d’une activité extractive en surface ou sous terre, </a:t>
            </a:r>
            <a:r>
              <a:rPr lang="fr-FR" sz="2100" b="1" dirty="0">
                <a:solidFill>
                  <a:prstClr val="black"/>
                </a:solidFill>
              </a:rPr>
              <a:t>à l’exclusion des carrières et sablières</a:t>
            </a:r>
            <a:r>
              <a:rPr lang="fr-FR" sz="2100" dirty="0">
                <a:solidFill>
                  <a:prstClr val="black"/>
                </a:solidFill>
              </a:rPr>
              <a:t> ;</a:t>
            </a:r>
          </a:p>
          <a:p>
            <a:r>
              <a:rPr lang="fr-FR" sz="2100" dirty="0">
                <a:solidFill>
                  <a:prstClr val="black"/>
                </a:solidFill>
              </a:rPr>
              <a:t>2— L’amont du secteur de </a:t>
            </a:r>
            <a:r>
              <a:rPr lang="fr-FR" sz="2100" b="1" dirty="0">
                <a:solidFill>
                  <a:prstClr val="black"/>
                </a:solidFill>
              </a:rPr>
              <a:t>l’énergie</a:t>
            </a:r>
            <a:r>
              <a:rPr lang="fr-FR" sz="2100" dirty="0">
                <a:solidFill>
                  <a:prstClr val="black"/>
                </a:solidFill>
              </a:rPr>
              <a:t> et de toute autre activité régie par la loi sur les </a:t>
            </a:r>
            <a:r>
              <a:rPr lang="fr-FR" sz="2100" b="1" dirty="0">
                <a:solidFill>
                  <a:prstClr val="black"/>
                </a:solidFill>
              </a:rPr>
              <a:t>hydrocarbures</a:t>
            </a:r>
            <a:r>
              <a:rPr lang="fr-FR" sz="2100" dirty="0">
                <a:solidFill>
                  <a:prstClr val="black"/>
                </a:solidFill>
              </a:rPr>
              <a:t>, ainsi que l’exploitation du réseau de distribution et d’acheminement de l’énergie électrique par câbles et d’hydrocarbures gazeux ou liquides par conduites aériennes ou souterraines ; </a:t>
            </a:r>
          </a:p>
        </p:txBody>
      </p:sp>
    </p:spTree>
    <p:extLst>
      <p:ext uri="{BB962C8B-B14F-4D97-AF65-F5344CB8AC3E}">
        <p14:creationId xmlns:p14="http://schemas.microsoft.com/office/powerpoint/2010/main" val="18181822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8989220" y="5518547"/>
            <a:ext cx="46077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C66DEC-DA2F-4D10-9856-DA6B57ED49E6}" type="slidenum">
              <a:rPr lang="es-ES" altLang="fr-FR" sz="1050">
                <a:solidFill>
                  <a:srgbClr val="000000"/>
                </a:solidFill>
              </a:rPr>
              <a:pPr algn="r" eaLnBrk="1" hangingPunct="1"/>
              <a:t>146</a:t>
            </a:fld>
            <a:endParaRPr lang="es-ES" altLang="fr-FR" sz="105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1705410" y="1417985"/>
            <a:ext cx="6571598" cy="281148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05410" y="857252"/>
            <a:ext cx="6918070" cy="5262979"/>
          </a:xfrm>
          <a:prstGeom prst="rect">
            <a:avLst/>
          </a:prstGeom>
        </p:spPr>
        <p:txBody>
          <a:bodyPr wrap="square">
            <a:spAutoFit/>
          </a:bodyPr>
          <a:lstStyle/>
          <a:p>
            <a:r>
              <a:rPr lang="fr-FR" sz="2100" dirty="0">
                <a:solidFill>
                  <a:prstClr val="black"/>
                </a:solidFill>
              </a:rPr>
              <a:t> </a:t>
            </a:r>
          </a:p>
          <a:p>
            <a:endParaRPr lang="fr-FR" sz="2100" b="1" dirty="0">
              <a:solidFill>
                <a:prstClr val="black"/>
              </a:solidFill>
            </a:endParaRPr>
          </a:p>
          <a:p>
            <a:endParaRPr lang="fr-FR" sz="2100" b="1" dirty="0">
              <a:solidFill>
                <a:prstClr val="black"/>
              </a:solidFill>
            </a:endParaRPr>
          </a:p>
          <a:p>
            <a:r>
              <a:rPr lang="fr-FR" sz="2100" b="1" dirty="0">
                <a:solidFill>
                  <a:prstClr val="black"/>
                </a:solidFill>
              </a:rPr>
              <a:t>Règle de partenariat 49/51 : LFC 09 et LF 2020-2021</a:t>
            </a:r>
            <a:endParaRPr lang="fr-FR" sz="2100" dirty="0">
              <a:solidFill>
                <a:prstClr val="black"/>
              </a:solidFill>
            </a:endParaRPr>
          </a:p>
          <a:p>
            <a:r>
              <a:rPr lang="fr-FR" sz="2100" dirty="0">
                <a:solidFill>
                  <a:prstClr val="black"/>
                </a:solidFill>
              </a:rPr>
              <a:t> </a:t>
            </a:r>
          </a:p>
          <a:p>
            <a:r>
              <a:rPr lang="fr-FR" sz="2100" dirty="0">
                <a:solidFill>
                  <a:prstClr val="black"/>
                </a:solidFill>
              </a:rPr>
              <a:t>	Sont considérés stratégiques, les secteurs suivants : </a:t>
            </a:r>
          </a:p>
          <a:p>
            <a:r>
              <a:rPr lang="fr-FR" sz="2100" dirty="0">
                <a:solidFill>
                  <a:prstClr val="black"/>
                </a:solidFill>
              </a:rPr>
              <a:t>3— Les industries initiées ou en relation avec les </a:t>
            </a:r>
            <a:r>
              <a:rPr lang="fr-FR" sz="2100" b="1" dirty="0">
                <a:solidFill>
                  <a:prstClr val="black"/>
                </a:solidFill>
              </a:rPr>
              <a:t>industries militaires</a:t>
            </a:r>
            <a:r>
              <a:rPr lang="fr-FR" sz="2100" dirty="0">
                <a:solidFill>
                  <a:prstClr val="black"/>
                </a:solidFill>
              </a:rPr>
              <a:t> relevant du ministère de la défense nationale ;</a:t>
            </a:r>
          </a:p>
          <a:p>
            <a:r>
              <a:rPr lang="fr-FR" sz="2100" dirty="0">
                <a:solidFill>
                  <a:prstClr val="black"/>
                </a:solidFill>
              </a:rPr>
              <a:t> 4— Les </a:t>
            </a:r>
            <a:r>
              <a:rPr lang="fr-FR" sz="2100" b="1" dirty="0">
                <a:solidFill>
                  <a:prstClr val="black"/>
                </a:solidFill>
              </a:rPr>
              <a:t>voies de chemin de fer, les ports et les aéroports</a:t>
            </a:r>
            <a:r>
              <a:rPr lang="fr-FR" sz="2100" dirty="0">
                <a:solidFill>
                  <a:prstClr val="black"/>
                </a:solidFill>
              </a:rPr>
              <a:t> ; </a:t>
            </a:r>
          </a:p>
          <a:p>
            <a:r>
              <a:rPr lang="fr-FR" sz="2100" dirty="0">
                <a:solidFill>
                  <a:prstClr val="black"/>
                </a:solidFill>
              </a:rPr>
              <a:t>5— Les </a:t>
            </a:r>
            <a:r>
              <a:rPr lang="fr-FR" sz="2100" b="1" dirty="0">
                <a:solidFill>
                  <a:prstClr val="black"/>
                </a:solidFill>
              </a:rPr>
              <a:t>industries pharmaceutiques</a:t>
            </a:r>
            <a:r>
              <a:rPr lang="fr-FR" sz="2100" dirty="0">
                <a:solidFill>
                  <a:prstClr val="black"/>
                </a:solidFill>
              </a:rPr>
              <a:t>, à l’exception des investissements liés à la fabrication de produits essentiels innovants, à forte valeur ajoutée, exigeant une technologie complexe et protégée, destinés au marché local et à l’exportation.</a:t>
            </a:r>
          </a:p>
        </p:txBody>
      </p:sp>
    </p:spTree>
    <p:extLst>
      <p:ext uri="{BB962C8B-B14F-4D97-AF65-F5344CB8AC3E}">
        <p14:creationId xmlns:p14="http://schemas.microsoft.com/office/powerpoint/2010/main" val="14800165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8989220" y="5518547"/>
            <a:ext cx="46077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C66DEC-DA2F-4D10-9856-DA6B57ED49E6}" type="slidenum">
              <a:rPr lang="es-ES" altLang="fr-FR" sz="1050">
                <a:solidFill>
                  <a:srgbClr val="000000"/>
                </a:solidFill>
              </a:rPr>
              <a:pPr algn="r" eaLnBrk="1" hangingPunct="1"/>
              <a:t>147</a:t>
            </a:fld>
            <a:endParaRPr lang="es-ES" altLang="fr-FR" sz="105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1705410" y="1417985"/>
            <a:ext cx="6571598" cy="281148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05410" y="857251"/>
            <a:ext cx="6918070" cy="5262979"/>
          </a:xfrm>
          <a:prstGeom prst="rect">
            <a:avLst/>
          </a:prstGeom>
        </p:spPr>
        <p:txBody>
          <a:bodyPr wrap="square">
            <a:spAutoFit/>
          </a:bodyPr>
          <a:lstStyle/>
          <a:p>
            <a:r>
              <a:rPr lang="fr-FR" sz="2100" dirty="0">
                <a:solidFill>
                  <a:prstClr val="black"/>
                </a:solidFill>
              </a:rPr>
              <a:t> </a:t>
            </a:r>
          </a:p>
          <a:p>
            <a:endParaRPr lang="fr-FR" sz="2100" b="1" dirty="0">
              <a:solidFill>
                <a:prstClr val="black"/>
              </a:solidFill>
            </a:endParaRPr>
          </a:p>
          <a:p>
            <a:endParaRPr lang="fr-FR" sz="2100" b="1" dirty="0">
              <a:solidFill>
                <a:prstClr val="black"/>
              </a:solidFill>
            </a:endParaRPr>
          </a:p>
          <a:p>
            <a:endParaRPr lang="fr-FR" sz="2100" b="1" dirty="0">
              <a:solidFill>
                <a:prstClr val="black"/>
              </a:solidFill>
            </a:endParaRPr>
          </a:p>
          <a:p>
            <a:r>
              <a:rPr lang="fr-FR" sz="2100" b="1" dirty="0">
                <a:solidFill>
                  <a:prstClr val="black"/>
                </a:solidFill>
              </a:rPr>
              <a:t>Règle de partenariat 49/51 : LFC 09 et LF 2020-2021</a:t>
            </a:r>
            <a:endParaRPr lang="fr-FR" sz="2100" dirty="0">
              <a:solidFill>
                <a:prstClr val="black"/>
              </a:solidFill>
            </a:endParaRPr>
          </a:p>
          <a:p>
            <a:endParaRPr lang="fr-FR" sz="2100" dirty="0">
              <a:solidFill>
                <a:prstClr val="black"/>
              </a:solidFill>
            </a:endParaRPr>
          </a:p>
          <a:p>
            <a:endParaRPr lang="fr-FR" sz="2100" dirty="0">
              <a:solidFill>
                <a:prstClr val="black"/>
              </a:solidFill>
            </a:endParaRPr>
          </a:p>
          <a:p>
            <a:endParaRPr lang="fr-FR" sz="2100" dirty="0">
              <a:solidFill>
                <a:prstClr val="black"/>
              </a:solidFill>
            </a:endParaRPr>
          </a:p>
          <a:p>
            <a:r>
              <a:rPr lang="fr-FR" sz="2100" b="1" dirty="0">
                <a:solidFill>
                  <a:prstClr val="black"/>
                </a:solidFill>
              </a:rPr>
              <a:t>NB :</a:t>
            </a:r>
            <a:r>
              <a:rPr lang="fr-FR" sz="2100" dirty="0">
                <a:solidFill>
                  <a:prstClr val="black"/>
                </a:solidFill>
              </a:rPr>
              <a:t> la liste des activités revêtant un caractère stratégique est définie par le </a:t>
            </a:r>
            <a:r>
              <a:rPr lang="fr-FR" sz="2100" b="1" dirty="0">
                <a:solidFill>
                  <a:srgbClr val="0070C0"/>
                </a:solidFill>
              </a:rPr>
              <a:t>DE n°21-145 du 17 avril 2021 </a:t>
            </a:r>
            <a:r>
              <a:rPr lang="fr-FR" sz="2100" dirty="0">
                <a:solidFill>
                  <a:prstClr val="black"/>
                </a:solidFill>
              </a:rPr>
              <a:t>(industrie pharmaceutique, énergie, mines et transport).</a:t>
            </a:r>
          </a:p>
          <a:p>
            <a:r>
              <a:rPr lang="fr-FR" sz="2100" dirty="0">
                <a:solidFill>
                  <a:prstClr val="black"/>
                </a:solidFill>
              </a:rPr>
              <a:t> </a:t>
            </a:r>
          </a:p>
          <a:p>
            <a:r>
              <a:rPr lang="fr-FR" sz="2100" dirty="0">
                <a:solidFill>
                  <a:prstClr val="black"/>
                </a:solidFill>
              </a:rPr>
              <a:t>*Les activités d’hydrocarbures et les activités minières sont régies par des textes particuliers (loi minière 2014 et nouvelle loi HC de 2019)</a:t>
            </a:r>
          </a:p>
          <a:p>
            <a:r>
              <a:rPr lang="fr-FR" sz="2100" dirty="0">
                <a:solidFill>
                  <a:prstClr val="black"/>
                </a:solidFill>
              </a:rPr>
              <a:t> </a:t>
            </a:r>
          </a:p>
        </p:txBody>
      </p:sp>
    </p:spTree>
    <p:extLst>
      <p:ext uri="{BB962C8B-B14F-4D97-AF65-F5344CB8AC3E}">
        <p14:creationId xmlns:p14="http://schemas.microsoft.com/office/powerpoint/2010/main" val="3021562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35024" y="914398"/>
            <a:ext cx="10704576" cy="5943601"/>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207 LF</a:t>
            </a:r>
          </a:p>
          <a:p>
            <a:pPr lvl="0"/>
            <a:r>
              <a:rPr lang="fr-FR" sz="2400" b="1" dirty="0" smtClean="0">
                <a:solidFill>
                  <a:srgbClr val="00B050"/>
                </a:solidFill>
              </a:rPr>
              <a:t>-Objet de la mesure:</a:t>
            </a:r>
            <a:r>
              <a:rPr lang="fr-FR" sz="2400" dirty="0"/>
              <a:t> </a:t>
            </a:r>
            <a:r>
              <a:rPr lang="fr-FR" sz="2400" dirty="0" smtClean="0"/>
              <a:t>règlement par modes scripturaux</a:t>
            </a:r>
          </a:p>
          <a:p>
            <a:pPr lvl="0"/>
            <a:r>
              <a:rPr lang="fr-FR" sz="2400" dirty="0"/>
              <a:t>	</a:t>
            </a:r>
            <a:r>
              <a:rPr lang="fr-FR" sz="2400" dirty="0" smtClean="0"/>
              <a:t>*À </a:t>
            </a:r>
            <a:r>
              <a:rPr lang="fr-FR" sz="2400" dirty="0"/>
              <a:t>compter de la date de publication de la présente loi, les transactions citées ci-après, doivent être effectuées, par </a:t>
            </a:r>
            <a:r>
              <a:rPr lang="fr-FR" sz="2400" b="1" dirty="0">
                <a:solidFill>
                  <a:srgbClr val="0070C0"/>
                </a:solidFill>
              </a:rPr>
              <a:t>des moyens autres que l’espèce</a:t>
            </a:r>
            <a:r>
              <a:rPr lang="fr-FR" sz="2400" dirty="0"/>
              <a:t>, à travers les circuits bancaires et financiers : </a:t>
            </a:r>
            <a:endParaRPr lang="fr-FR" sz="2400" dirty="0" smtClean="0"/>
          </a:p>
          <a:p>
            <a:pPr lvl="0"/>
            <a:r>
              <a:rPr lang="fr-FR" sz="2400" b="1" dirty="0" smtClean="0">
                <a:solidFill>
                  <a:srgbClr val="FF0000"/>
                </a:solidFill>
              </a:rPr>
              <a:t>-Les </a:t>
            </a:r>
            <a:r>
              <a:rPr lang="fr-FR" sz="2400" b="1" dirty="0">
                <a:solidFill>
                  <a:srgbClr val="FF0000"/>
                </a:solidFill>
              </a:rPr>
              <a:t>transactions immobilières des immeubles bâtis et non-bâtis ; </a:t>
            </a:r>
            <a:endParaRPr lang="fr-FR" sz="2400" b="1" dirty="0" smtClean="0">
              <a:solidFill>
                <a:srgbClr val="FF0000"/>
              </a:solidFill>
            </a:endParaRPr>
          </a:p>
          <a:p>
            <a:pPr lvl="0"/>
            <a:r>
              <a:rPr lang="fr-FR" sz="2400" b="1" dirty="0">
                <a:solidFill>
                  <a:srgbClr val="FF0000"/>
                </a:solidFill>
              </a:rPr>
              <a:t>-</a:t>
            </a:r>
            <a:r>
              <a:rPr lang="fr-FR" sz="2400" b="1" dirty="0" smtClean="0">
                <a:solidFill>
                  <a:srgbClr val="FF0000"/>
                </a:solidFill>
              </a:rPr>
              <a:t>Les </a:t>
            </a:r>
            <a:r>
              <a:rPr lang="fr-FR" sz="2400" b="1" dirty="0">
                <a:solidFill>
                  <a:srgbClr val="FF0000"/>
                </a:solidFill>
              </a:rPr>
              <a:t>opérations de ventes réalisées par les concessionnaires et distributeurs de </a:t>
            </a:r>
            <a:r>
              <a:rPr lang="fr-FR" sz="2400" b="1" dirty="0" smtClean="0">
                <a:solidFill>
                  <a:srgbClr val="FF0000"/>
                </a:solidFill>
              </a:rPr>
              <a:t>véhicules, engins et équipements industriels </a:t>
            </a:r>
            <a:r>
              <a:rPr lang="fr-FR" sz="2400" b="1" dirty="0">
                <a:solidFill>
                  <a:srgbClr val="FF0000"/>
                </a:solidFill>
              </a:rPr>
              <a:t>; </a:t>
            </a:r>
            <a:endParaRPr lang="fr-FR" sz="2400" b="1" dirty="0" smtClean="0">
              <a:solidFill>
                <a:srgbClr val="FF0000"/>
              </a:solidFill>
            </a:endParaRPr>
          </a:p>
          <a:p>
            <a:pPr lvl="0"/>
            <a:r>
              <a:rPr lang="fr-FR" sz="2400" b="1" dirty="0">
                <a:solidFill>
                  <a:srgbClr val="FF0000"/>
                </a:solidFill>
              </a:rPr>
              <a:t>-</a:t>
            </a:r>
            <a:r>
              <a:rPr lang="fr-FR" sz="2400" b="1" dirty="0" smtClean="0">
                <a:solidFill>
                  <a:srgbClr val="FF0000"/>
                </a:solidFill>
              </a:rPr>
              <a:t>Les </a:t>
            </a:r>
            <a:r>
              <a:rPr lang="fr-FR" sz="2400" b="1" dirty="0">
                <a:solidFill>
                  <a:srgbClr val="FF0000"/>
                </a:solidFill>
              </a:rPr>
              <a:t>achats de yachts et de bateaux de plaisance ; </a:t>
            </a:r>
            <a:endParaRPr lang="fr-FR" sz="2400" b="1" dirty="0" smtClean="0">
              <a:solidFill>
                <a:srgbClr val="FF0000"/>
              </a:solidFill>
            </a:endParaRPr>
          </a:p>
          <a:p>
            <a:pPr lvl="0"/>
            <a:r>
              <a:rPr lang="fr-FR" sz="2400" b="1" dirty="0">
                <a:solidFill>
                  <a:srgbClr val="FF0000"/>
                </a:solidFill>
              </a:rPr>
              <a:t>-</a:t>
            </a:r>
            <a:r>
              <a:rPr lang="fr-FR" sz="2400" b="1" dirty="0" smtClean="0">
                <a:solidFill>
                  <a:srgbClr val="FF0000"/>
                </a:solidFill>
              </a:rPr>
              <a:t>Les </a:t>
            </a:r>
            <a:r>
              <a:rPr lang="fr-FR" sz="2400" b="1" dirty="0">
                <a:solidFill>
                  <a:srgbClr val="FF0000"/>
                </a:solidFill>
              </a:rPr>
              <a:t>polices d’assurance </a:t>
            </a:r>
            <a:r>
              <a:rPr lang="fr-FR" sz="2400" b="1" dirty="0" smtClean="0">
                <a:solidFill>
                  <a:srgbClr val="FF0000"/>
                </a:solidFill>
              </a:rPr>
              <a:t>obligatoires</a:t>
            </a:r>
          </a:p>
          <a:p>
            <a:pPr lvl="0"/>
            <a:endParaRPr lang="fr-FR" sz="2400" b="1" dirty="0" smtClean="0">
              <a:solidFill>
                <a:srgbClr val="0070C0"/>
              </a:solidFill>
            </a:endParaRPr>
          </a:p>
          <a:p>
            <a:pPr lvl="0"/>
            <a:r>
              <a:rPr lang="fr-FR" sz="2400" b="1" dirty="0" smtClean="0">
                <a:solidFill>
                  <a:srgbClr val="0070C0"/>
                </a:solidFill>
              </a:rPr>
              <a:t>*Objectif: </a:t>
            </a:r>
            <a:r>
              <a:rPr lang="fr-FR" sz="2400" b="1" dirty="0" smtClean="0">
                <a:solidFill>
                  <a:schemeClr val="tx1"/>
                </a:solidFill>
              </a:rPr>
              <a:t>inclusion financière (sur une MM de 24000 mds DA, </a:t>
            </a:r>
            <a:r>
              <a:rPr lang="fr-FR" sz="2400" b="1" dirty="0" smtClean="0">
                <a:solidFill>
                  <a:srgbClr val="FF0000"/>
                </a:solidFill>
              </a:rPr>
              <a:t>8273 mds hors circuit bancaire</a:t>
            </a:r>
            <a:r>
              <a:rPr lang="fr-FR" sz="2400" b="1" dirty="0" smtClean="0">
                <a:solidFill>
                  <a:schemeClr val="tx1"/>
                </a:solidFill>
              </a:rPr>
              <a:t>) </a:t>
            </a:r>
          </a:p>
          <a:p>
            <a:pPr lvl="0"/>
            <a:r>
              <a:rPr lang="fr-FR" sz="2400" b="1" dirty="0" smtClean="0">
                <a:solidFill>
                  <a:srgbClr val="0070C0"/>
                </a:solidFill>
              </a:rPr>
              <a:t>Q: ancien texte réglementaire régissant les modes de paiement ?</a:t>
            </a:r>
          </a:p>
        </p:txBody>
      </p:sp>
    </p:spTree>
    <p:extLst>
      <p:ext uri="{BB962C8B-B14F-4D97-AF65-F5344CB8AC3E}">
        <p14:creationId xmlns:p14="http://schemas.microsoft.com/office/powerpoint/2010/main" val="29932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2000" b="1" dirty="0"/>
          </a:p>
          <a:p>
            <a:pPr marL="0" indent="0">
              <a:buNone/>
            </a:pPr>
            <a:r>
              <a:rPr lang="fr-FR" sz="2000" b="1" dirty="0"/>
              <a:t>	</a:t>
            </a:r>
            <a:r>
              <a:rPr lang="fr-FR" sz="2000" b="1" dirty="0" smtClean="0">
                <a:solidFill>
                  <a:srgbClr val="FF0000"/>
                </a:solidFill>
              </a:rPr>
              <a:t>R</a:t>
            </a:r>
            <a:r>
              <a:rPr lang="fr-FR" sz="2000" b="1" dirty="0">
                <a:solidFill>
                  <a:srgbClr val="FF0000"/>
                </a:solidFill>
              </a:rPr>
              <a:t>: Modes de paiement ?</a:t>
            </a:r>
          </a:p>
          <a:p>
            <a:pPr marL="0" indent="0">
              <a:buNone/>
            </a:pPr>
            <a:endParaRPr lang="fr-FR" sz="2000" b="1" dirty="0"/>
          </a:p>
          <a:p>
            <a:pPr marL="0" indent="0">
              <a:buNone/>
            </a:pPr>
            <a:r>
              <a:rPr lang="fr-FR" sz="2000" b="1" dirty="0" smtClean="0">
                <a:solidFill>
                  <a:srgbClr val="0070C0"/>
                </a:solidFill>
              </a:rPr>
              <a:t>-Décret exécutif </a:t>
            </a:r>
            <a:r>
              <a:rPr lang="fr-FR" sz="2000" b="1" dirty="0">
                <a:solidFill>
                  <a:srgbClr val="0070C0"/>
                </a:solidFill>
              </a:rPr>
              <a:t>n° 15-153 </a:t>
            </a:r>
            <a:r>
              <a:rPr lang="fr-FR" sz="2000" dirty="0"/>
              <a:t>du </a:t>
            </a:r>
            <a:r>
              <a:rPr lang="fr-FR" sz="2000" dirty="0" smtClean="0"/>
              <a:t>16 </a:t>
            </a:r>
            <a:r>
              <a:rPr lang="fr-FR" sz="2000" dirty="0"/>
              <a:t>juin 2015 fixant le seuil applicable aux paiements devant </a:t>
            </a:r>
            <a:r>
              <a:rPr lang="fr-FR" sz="2000" dirty="0" smtClean="0"/>
              <a:t>être effectués </a:t>
            </a:r>
            <a:r>
              <a:rPr lang="fr-FR" sz="2000" dirty="0"/>
              <a:t>par les moyens de paiements scripturaux </a:t>
            </a:r>
            <a:r>
              <a:rPr lang="fr-FR" sz="2000" dirty="0" smtClean="0"/>
              <a:t>à </a:t>
            </a:r>
            <a:r>
              <a:rPr lang="fr-FR" sz="2000" dirty="0"/>
              <a:t>travers les circuits bancaires et financiers</a:t>
            </a:r>
            <a:r>
              <a:rPr lang="fr-FR" sz="2000" dirty="0" smtClean="0"/>
              <a:t>.</a:t>
            </a:r>
          </a:p>
          <a:p>
            <a:pPr marL="0" indent="0">
              <a:buNone/>
            </a:pPr>
            <a:r>
              <a:rPr lang="fr-FR" sz="2000" dirty="0" smtClean="0"/>
              <a:t>	En </a:t>
            </a:r>
            <a:r>
              <a:rPr lang="fr-FR" sz="2000" dirty="0"/>
              <a:t>application de </a:t>
            </a:r>
            <a:r>
              <a:rPr lang="fr-FR" sz="2000" b="1" dirty="0" smtClean="0">
                <a:solidFill>
                  <a:srgbClr val="0070C0"/>
                </a:solidFill>
              </a:rPr>
              <a:t>l'article </a:t>
            </a:r>
            <a:r>
              <a:rPr lang="fr-FR" sz="2000" b="1" dirty="0">
                <a:solidFill>
                  <a:srgbClr val="0070C0"/>
                </a:solidFill>
              </a:rPr>
              <a:t>6 de la loi n° 05-01 du </a:t>
            </a:r>
            <a:r>
              <a:rPr lang="fr-FR" sz="2000" b="1" dirty="0" smtClean="0">
                <a:solidFill>
                  <a:srgbClr val="0070C0"/>
                </a:solidFill>
              </a:rPr>
              <a:t>6 février </a:t>
            </a:r>
            <a:r>
              <a:rPr lang="fr-FR" sz="2000" b="1" dirty="0">
                <a:solidFill>
                  <a:srgbClr val="0070C0"/>
                </a:solidFill>
              </a:rPr>
              <a:t>2005</a:t>
            </a:r>
            <a:r>
              <a:rPr lang="fr-FR" sz="2000" dirty="0"/>
              <a:t>, relative </a:t>
            </a:r>
            <a:r>
              <a:rPr lang="fr-FR" sz="2000" dirty="0" smtClean="0"/>
              <a:t>à </a:t>
            </a:r>
            <a:r>
              <a:rPr lang="fr-FR" sz="2000" dirty="0"/>
              <a:t>la </a:t>
            </a:r>
            <a:r>
              <a:rPr lang="fr-FR" sz="2000" dirty="0" smtClean="0"/>
              <a:t>prévention </a:t>
            </a:r>
            <a:r>
              <a:rPr lang="fr-FR" sz="2000" dirty="0"/>
              <a:t>et </a:t>
            </a:r>
            <a:r>
              <a:rPr lang="fr-FR" sz="2000" dirty="0" smtClean="0"/>
              <a:t>à </a:t>
            </a:r>
            <a:r>
              <a:rPr lang="fr-FR" sz="2000" dirty="0"/>
              <a:t>la lutte contre le blanchiment </a:t>
            </a:r>
            <a:r>
              <a:rPr lang="fr-FR" sz="2000" dirty="0" smtClean="0"/>
              <a:t>d'argent </a:t>
            </a:r>
            <a:r>
              <a:rPr lang="fr-FR" sz="2000" dirty="0"/>
              <a:t>et </a:t>
            </a:r>
            <a:r>
              <a:rPr lang="fr-FR" sz="2000" dirty="0" smtClean="0"/>
              <a:t>le </a:t>
            </a:r>
            <a:r>
              <a:rPr lang="fr-FR" sz="2000" dirty="0"/>
              <a:t>financement du </a:t>
            </a:r>
            <a:r>
              <a:rPr lang="fr-FR" sz="2000" dirty="0" smtClean="0"/>
              <a:t>terrorisme</a:t>
            </a:r>
          </a:p>
          <a:p>
            <a:pPr marL="0" indent="0">
              <a:buNone/>
            </a:pPr>
            <a:endParaRPr lang="fr-FR" sz="2000" b="1" dirty="0"/>
          </a:p>
          <a:p>
            <a:pPr marL="0" indent="0">
              <a:buNone/>
            </a:pPr>
            <a:r>
              <a:rPr lang="fr-FR" sz="2000" b="1" dirty="0" smtClean="0"/>
              <a:t>*Récente modification de la loi 05-01 ?</a:t>
            </a:r>
          </a:p>
          <a:p>
            <a:pPr marL="0" indent="0">
              <a:buNone/>
            </a:pPr>
            <a:r>
              <a:rPr lang="fr-FR" sz="2000" b="1" dirty="0">
                <a:solidFill>
                  <a:srgbClr val="0070C0"/>
                </a:solidFill>
              </a:rPr>
              <a:t>Loi n° 23-01 du </a:t>
            </a:r>
            <a:r>
              <a:rPr lang="fr-FR" sz="2000" b="1" dirty="0" smtClean="0">
                <a:solidFill>
                  <a:srgbClr val="0070C0"/>
                </a:solidFill>
              </a:rPr>
              <a:t>7 </a:t>
            </a:r>
            <a:r>
              <a:rPr lang="fr-FR" sz="2000" b="1" dirty="0">
                <a:solidFill>
                  <a:srgbClr val="0070C0"/>
                </a:solidFill>
              </a:rPr>
              <a:t>février 2023</a:t>
            </a:r>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pPr>
                <a:spcBef>
                  <a:spcPct val="0"/>
                </a:spcBef>
                <a:buFontTx/>
                <a:buNone/>
              </a:pPr>
              <a:t>149</a:t>
            </a:fld>
            <a:endParaRPr lang="es-ES" altLang="fr-FR" sz="1400"/>
          </a:p>
        </p:txBody>
      </p:sp>
    </p:spTree>
    <p:extLst>
      <p:ext uri="{BB962C8B-B14F-4D97-AF65-F5344CB8AC3E}">
        <p14:creationId xmlns:p14="http://schemas.microsoft.com/office/powerpoint/2010/main" val="215498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Equilibre budgétaire 2025</a:t>
            </a:r>
            <a:endParaRPr lang="fr-FR" b="1" dirty="0">
              <a:solidFill>
                <a:srgbClr val="0070C0"/>
              </a:solidFill>
            </a:endParaRPr>
          </a:p>
        </p:txBody>
      </p:sp>
      <p:sp>
        <p:nvSpPr>
          <p:cNvPr id="3" name="Espace réservé du contenu 2"/>
          <p:cNvSpPr>
            <a:spLocks noGrp="1"/>
          </p:cNvSpPr>
          <p:nvPr>
            <p:ph idx="1"/>
          </p:nvPr>
        </p:nvSpPr>
        <p:spPr/>
        <p:txBody>
          <a:bodyPr/>
          <a:lstStyle/>
          <a:p>
            <a:r>
              <a:rPr lang="fr-FR" b="1" dirty="0" smtClean="0">
                <a:solidFill>
                  <a:srgbClr val="FF0000"/>
                </a:solidFill>
              </a:rPr>
              <a:t>Dépenses de transfert: 5928 (35% BE)</a:t>
            </a:r>
          </a:p>
          <a:p>
            <a:pPr marL="0" indent="0">
              <a:buNone/>
            </a:pPr>
            <a:r>
              <a:rPr lang="fr-FR" dirty="0"/>
              <a:t>	</a:t>
            </a:r>
            <a:r>
              <a:rPr lang="fr-FR" dirty="0" smtClean="0"/>
              <a:t>-OAIC: 348</a:t>
            </a:r>
          </a:p>
          <a:p>
            <a:pPr marL="0" indent="0">
              <a:buNone/>
            </a:pPr>
            <a:r>
              <a:rPr lang="fr-FR" dirty="0"/>
              <a:t>	</a:t>
            </a:r>
            <a:r>
              <a:rPr lang="fr-FR" dirty="0" smtClean="0"/>
              <a:t>-ONIL: 100</a:t>
            </a:r>
          </a:p>
          <a:p>
            <a:pPr marL="0" indent="0">
              <a:buNone/>
            </a:pPr>
            <a:r>
              <a:rPr lang="fr-FR" dirty="0"/>
              <a:t>	</a:t>
            </a:r>
            <a:r>
              <a:rPr lang="fr-FR" dirty="0" smtClean="0"/>
              <a:t>-Eau dessalée: 88</a:t>
            </a:r>
          </a:p>
          <a:p>
            <a:pPr marL="0" indent="0">
              <a:buNone/>
            </a:pPr>
            <a:r>
              <a:rPr lang="fr-FR" dirty="0"/>
              <a:t>	</a:t>
            </a:r>
            <a:r>
              <a:rPr lang="fr-FR" dirty="0" smtClean="0"/>
              <a:t>-Energie: 23</a:t>
            </a:r>
          </a:p>
          <a:p>
            <a:pPr marL="0" indent="0">
              <a:buNone/>
            </a:pPr>
            <a:r>
              <a:rPr lang="fr-FR" dirty="0"/>
              <a:t>	</a:t>
            </a:r>
            <a:r>
              <a:rPr lang="fr-FR" dirty="0" smtClean="0"/>
              <a:t>-Sucre et huile: 100 </a:t>
            </a:r>
            <a:endParaRPr lang="fr-FR" dirty="0"/>
          </a:p>
        </p:txBody>
      </p:sp>
    </p:spTree>
    <p:extLst>
      <p:ext uri="{BB962C8B-B14F-4D97-AF65-F5344CB8AC3E}">
        <p14:creationId xmlns:p14="http://schemas.microsoft.com/office/powerpoint/2010/main" val="439956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89870" y="196259"/>
            <a:ext cx="1052167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2000" b="1" dirty="0"/>
          </a:p>
          <a:p>
            <a:pPr marL="0" indent="0">
              <a:buNone/>
            </a:pPr>
            <a:r>
              <a:rPr lang="fr-FR" sz="2000" b="1" dirty="0"/>
              <a:t>	</a:t>
            </a:r>
            <a:r>
              <a:rPr lang="fr-FR" sz="2000" b="1" dirty="0" smtClean="0">
                <a:solidFill>
                  <a:srgbClr val="FF0000"/>
                </a:solidFill>
              </a:rPr>
              <a:t>R</a:t>
            </a:r>
            <a:r>
              <a:rPr lang="fr-FR" sz="2000" b="1" dirty="0">
                <a:solidFill>
                  <a:srgbClr val="FF0000"/>
                </a:solidFill>
              </a:rPr>
              <a:t>: Modes de paiement ?</a:t>
            </a:r>
          </a:p>
          <a:p>
            <a:pPr marL="0" indent="0">
              <a:buNone/>
            </a:pPr>
            <a:endParaRPr lang="fr-FR" sz="2000" b="1" dirty="0"/>
          </a:p>
          <a:p>
            <a:pPr marL="0" indent="0">
              <a:buNone/>
            </a:pPr>
            <a:r>
              <a:rPr lang="fr-FR" sz="2000" dirty="0" smtClean="0"/>
              <a:t>.</a:t>
            </a:r>
          </a:p>
          <a:p>
            <a:pPr marL="0" indent="0">
              <a:buNone/>
            </a:pPr>
            <a:r>
              <a:rPr lang="fr-FR" sz="2000" dirty="0" smtClean="0"/>
              <a:t>	</a:t>
            </a:r>
            <a:r>
              <a:rPr lang="fr-FR" sz="2000" dirty="0"/>
              <a:t> </a:t>
            </a:r>
            <a:r>
              <a:rPr lang="fr-FR" sz="2000" b="1" dirty="0">
                <a:solidFill>
                  <a:srgbClr val="0070C0"/>
                </a:solidFill>
              </a:rPr>
              <a:t>Art. 2. </a:t>
            </a:r>
            <a:r>
              <a:rPr lang="fr-FR" sz="2000" b="1" dirty="0" smtClean="0">
                <a:solidFill>
                  <a:srgbClr val="0070C0"/>
                </a:solidFill>
              </a:rPr>
              <a:t>du DE 15-153 </a:t>
            </a:r>
            <a:r>
              <a:rPr lang="fr-FR" sz="2000" dirty="0" smtClean="0"/>
              <a:t>: Tout </a:t>
            </a:r>
            <a:r>
              <a:rPr lang="fr-FR" sz="2000" dirty="0"/>
              <a:t>paiement é</a:t>
            </a:r>
            <a:r>
              <a:rPr lang="fr-FR" sz="2000" dirty="0" smtClean="0"/>
              <a:t>gal </a:t>
            </a:r>
            <a:r>
              <a:rPr lang="fr-FR" sz="2000" dirty="0"/>
              <a:t>ou </a:t>
            </a:r>
            <a:r>
              <a:rPr lang="fr-FR" sz="2000" dirty="0" smtClean="0"/>
              <a:t>supérieur </a:t>
            </a:r>
            <a:r>
              <a:rPr lang="fr-FR" sz="2000" dirty="0"/>
              <a:t>aux montants, </a:t>
            </a:r>
            <a:r>
              <a:rPr lang="fr-FR" sz="2000" dirty="0" smtClean="0"/>
              <a:t>ci-après, </a:t>
            </a:r>
            <a:r>
              <a:rPr lang="fr-FR" sz="2000" dirty="0"/>
              <a:t>doit </a:t>
            </a:r>
            <a:r>
              <a:rPr lang="fr-FR" sz="2000" dirty="0" smtClean="0"/>
              <a:t>être effectué </a:t>
            </a:r>
            <a:r>
              <a:rPr lang="fr-FR" sz="2000" dirty="0"/>
              <a:t>par des moyens de paiement scripturaux </a:t>
            </a:r>
            <a:r>
              <a:rPr lang="fr-FR" sz="2000" dirty="0" smtClean="0"/>
              <a:t>à </a:t>
            </a:r>
            <a:r>
              <a:rPr lang="fr-FR" sz="2000" dirty="0"/>
              <a:t>travers les circuits bancaires et financiers : </a:t>
            </a:r>
            <a:endParaRPr lang="fr-FR" sz="2000" dirty="0" smtClean="0"/>
          </a:p>
          <a:p>
            <a:pPr marL="0" indent="0">
              <a:buNone/>
            </a:pPr>
            <a:endParaRPr lang="fr-FR" sz="2000" dirty="0" smtClean="0"/>
          </a:p>
          <a:p>
            <a:pPr marL="342900" indent="-342900">
              <a:buFont typeface="Arial" panose="020B0604020202020204" pitchFamily="34" charset="0"/>
              <a:buChar char="•"/>
            </a:pPr>
            <a:r>
              <a:rPr lang="fr-FR" sz="2000" dirty="0" smtClean="0"/>
              <a:t>cinq </a:t>
            </a:r>
            <a:r>
              <a:rPr lang="fr-FR" sz="2000" dirty="0"/>
              <a:t>millions de dinars </a:t>
            </a:r>
            <a:r>
              <a:rPr lang="fr-FR" sz="2000" b="1" dirty="0">
                <a:solidFill>
                  <a:srgbClr val="FF0000"/>
                </a:solidFill>
              </a:rPr>
              <a:t>(5.000.000 DA), </a:t>
            </a:r>
            <a:r>
              <a:rPr lang="fr-FR" sz="2000" dirty="0"/>
              <a:t>pour </a:t>
            </a:r>
            <a:r>
              <a:rPr lang="fr-FR" sz="2000" dirty="0" smtClean="0"/>
              <a:t>l'achat </a:t>
            </a:r>
            <a:r>
              <a:rPr lang="fr-FR" sz="2000" dirty="0"/>
              <a:t>de biens immobiliers ; </a:t>
            </a:r>
            <a:endParaRPr lang="fr-FR" sz="2000" dirty="0" smtClean="0"/>
          </a:p>
          <a:p>
            <a:pPr marL="342900" indent="-342900">
              <a:buFont typeface="Arial" panose="020B0604020202020204" pitchFamily="34" charset="0"/>
              <a:buChar char="•"/>
            </a:pPr>
            <a:r>
              <a:rPr lang="fr-FR" sz="2000" dirty="0" smtClean="0"/>
              <a:t>un </a:t>
            </a:r>
            <a:r>
              <a:rPr lang="fr-FR" sz="2000" dirty="0"/>
              <a:t>million de dinars </a:t>
            </a:r>
            <a:r>
              <a:rPr lang="fr-FR" sz="2000" b="1" dirty="0">
                <a:solidFill>
                  <a:srgbClr val="FF0000"/>
                </a:solidFill>
              </a:rPr>
              <a:t>(1.000.000 DA), </a:t>
            </a:r>
            <a:r>
              <a:rPr lang="fr-FR" sz="2000" dirty="0"/>
              <a:t>pour </a:t>
            </a:r>
            <a:r>
              <a:rPr lang="fr-FR" sz="2000" dirty="0" smtClean="0"/>
              <a:t>l'achat </a:t>
            </a:r>
            <a:r>
              <a:rPr lang="fr-FR" sz="2000" dirty="0"/>
              <a:t>de : </a:t>
            </a:r>
            <a:endParaRPr lang="fr-FR" sz="2000" dirty="0" smtClean="0"/>
          </a:p>
          <a:p>
            <a:pPr marL="0" indent="0">
              <a:buNone/>
            </a:pPr>
            <a:r>
              <a:rPr lang="fr-FR" sz="2000" dirty="0" smtClean="0"/>
              <a:t>	-yachts </a:t>
            </a:r>
            <a:r>
              <a:rPr lang="fr-FR" sz="2000" dirty="0"/>
              <a:t>ou bateaux de plaisance avec ou sans voile, avec ou sans moteur </a:t>
            </a:r>
            <a:r>
              <a:rPr lang="fr-FR" sz="2000" dirty="0" smtClean="0"/>
              <a:t>auxiliaire </a:t>
            </a:r>
            <a:r>
              <a:rPr lang="fr-FR" sz="2000" dirty="0"/>
              <a:t>; </a:t>
            </a:r>
            <a:endParaRPr lang="fr-FR" sz="2000" dirty="0" smtClean="0"/>
          </a:p>
          <a:p>
            <a:pPr marL="0" indent="0">
              <a:buNone/>
            </a:pPr>
            <a:r>
              <a:rPr lang="fr-FR" sz="2000" b="1" dirty="0" smtClean="0">
                <a:solidFill>
                  <a:srgbClr val="00B050"/>
                </a:solidFill>
              </a:rPr>
              <a:t>	-matériels </a:t>
            </a:r>
            <a:r>
              <a:rPr lang="fr-FR" sz="2000" b="1" dirty="0">
                <a:solidFill>
                  <a:srgbClr val="00B050"/>
                </a:solidFill>
              </a:rPr>
              <a:t>roulants neufs et </a:t>
            </a:r>
            <a:r>
              <a:rPr lang="fr-FR" sz="2000" b="1" dirty="0" smtClean="0">
                <a:solidFill>
                  <a:srgbClr val="00B050"/>
                </a:solidFill>
              </a:rPr>
              <a:t>d'équipements </a:t>
            </a:r>
            <a:r>
              <a:rPr lang="fr-FR" sz="2000" b="1" dirty="0">
                <a:solidFill>
                  <a:srgbClr val="00B050"/>
                </a:solidFill>
              </a:rPr>
              <a:t>industriels neufs, </a:t>
            </a:r>
            <a:endParaRPr lang="fr-FR" sz="2000" b="1" dirty="0" smtClean="0">
              <a:solidFill>
                <a:srgbClr val="00B050"/>
              </a:solidFill>
            </a:endParaRPr>
          </a:p>
          <a:p>
            <a:pPr marL="0" indent="0">
              <a:buNone/>
            </a:pPr>
            <a:r>
              <a:rPr lang="fr-FR" sz="2000" b="1" dirty="0" smtClean="0">
                <a:solidFill>
                  <a:srgbClr val="00B050"/>
                </a:solidFill>
              </a:rPr>
              <a:t>	-véhicules </a:t>
            </a:r>
            <a:r>
              <a:rPr lang="fr-FR" sz="2000" b="1" dirty="0">
                <a:solidFill>
                  <a:srgbClr val="00B050"/>
                </a:solidFill>
              </a:rPr>
              <a:t>neufs, de motocyclettes et de cyclomoteurs </a:t>
            </a:r>
            <a:r>
              <a:rPr lang="fr-FR" sz="2000" dirty="0"/>
              <a:t>soumis </a:t>
            </a:r>
            <a:r>
              <a:rPr lang="fr-FR" sz="2000" dirty="0" smtClean="0"/>
              <a:t>à </a:t>
            </a:r>
            <a:r>
              <a:rPr lang="fr-FR" sz="2000" dirty="0"/>
              <a:t>immatriculation, </a:t>
            </a:r>
            <a:r>
              <a:rPr lang="fr-FR" sz="2000" dirty="0" smtClean="0"/>
              <a:t>auprès </a:t>
            </a:r>
            <a:r>
              <a:rPr lang="fr-FR" sz="2000" dirty="0"/>
              <a:t>des concessionnaires automobiles ou autres distributeurs et revendeurs </a:t>
            </a:r>
            <a:r>
              <a:rPr lang="fr-FR" sz="2000" dirty="0" smtClean="0"/>
              <a:t>agréés </a:t>
            </a:r>
            <a:r>
              <a:rPr lang="fr-FR" sz="2000" dirty="0"/>
              <a:t>; </a:t>
            </a:r>
          </a:p>
          <a:p>
            <a:pPr marL="0" indent="0">
              <a:buNone/>
            </a:pPr>
            <a:r>
              <a:rPr lang="fr-FR" sz="2000" dirty="0" smtClean="0"/>
              <a:t>	-biens </a:t>
            </a:r>
            <a:r>
              <a:rPr lang="fr-FR" sz="2000" dirty="0"/>
              <a:t>de valeur </a:t>
            </a:r>
            <a:r>
              <a:rPr lang="fr-FR" sz="2000" dirty="0" smtClean="0"/>
              <a:t>auprès </a:t>
            </a:r>
            <a:r>
              <a:rPr lang="fr-FR" sz="2000" dirty="0"/>
              <a:t>des marchands de pierres et </a:t>
            </a:r>
            <a:r>
              <a:rPr lang="fr-FR" sz="2000" dirty="0" smtClean="0"/>
              <a:t>métaux précieux </a:t>
            </a:r>
            <a:r>
              <a:rPr lang="fr-FR" sz="2000" dirty="0"/>
              <a:t>; </a:t>
            </a:r>
          </a:p>
          <a:p>
            <a:pPr marL="0" indent="0">
              <a:buNone/>
            </a:pPr>
            <a:r>
              <a:rPr lang="fr-FR" sz="2000" dirty="0" smtClean="0"/>
              <a:t>	-objets d'antiquité </a:t>
            </a:r>
            <a:r>
              <a:rPr lang="fr-FR" sz="2000" dirty="0"/>
              <a:t>et </a:t>
            </a:r>
            <a:r>
              <a:rPr lang="fr-FR" sz="2000" dirty="0" smtClean="0"/>
              <a:t>d’ouvres d'art </a:t>
            </a:r>
            <a:r>
              <a:rPr lang="fr-FR" sz="2000" dirty="0"/>
              <a:t>; </a:t>
            </a:r>
          </a:p>
          <a:p>
            <a:pPr marL="0" indent="0">
              <a:buNone/>
            </a:pPr>
            <a:r>
              <a:rPr lang="fr-FR" sz="2000" dirty="0" smtClean="0"/>
              <a:t>	-meubles </a:t>
            </a:r>
            <a:r>
              <a:rPr lang="fr-FR" sz="2000" dirty="0"/>
              <a:t>et effets mobiliers corporels aux </a:t>
            </a:r>
            <a:r>
              <a:rPr lang="fr-FR" sz="2000" dirty="0" smtClean="0"/>
              <a:t>enchères </a:t>
            </a:r>
            <a:r>
              <a:rPr lang="fr-FR" sz="2000" dirty="0"/>
              <a:t>publiques. </a:t>
            </a:r>
            <a:endParaRPr lang="fr-FR" sz="2000" b="1" dirty="0">
              <a:solidFill>
                <a:srgbClr val="0070C0"/>
              </a:solidFill>
            </a:endParaRPr>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pPr>
                <a:spcBef>
                  <a:spcPct val="0"/>
                </a:spcBef>
                <a:buFontTx/>
                <a:buNone/>
              </a:pPr>
              <a:t>150</a:t>
            </a:fld>
            <a:endParaRPr lang="es-ES" altLang="fr-FR" sz="1400"/>
          </a:p>
        </p:txBody>
      </p:sp>
    </p:spTree>
    <p:extLst>
      <p:ext uri="{BB962C8B-B14F-4D97-AF65-F5344CB8AC3E}">
        <p14:creationId xmlns:p14="http://schemas.microsoft.com/office/powerpoint/2010/main" val="182210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1400" dirty="0" smtClean="0"/>
          </a:p>
          <a:p>
            <a:pPr marL="0" indent="0">
              <a:buNone/>
            </a:pPr>
            <a:endParaRPr lang="fr-FR" sz="1400" b="1" dirty="0"/>
          </a:p>
          <a:p>
            <a:pPr marL="0" indent="0">
              <a:buNone/>
            </a:pPr>
            <a:r>
              <a:rPr lang="fr-FR" sz="2000" b="1" dirty="0"/>
              <a:t>	</a:t>
            </a:r>
            <a:r>
              <a:rPr lang="fr-FR" sz="2000" b="1" dirty="0" smtClean="0">
                <a:solidFill>
                  <a:srgbClr val="FF0000"/>
                </a:solidFill>
              </a:rPr>
              <a:t>R: </a:t>
            </a:r>
            <a:r>
              <a:rPr lang="fr-FR" sz="2000" dirty="0" smtClean="0"/>
              <a:t>Décret exécutif </a:t>
            </a:r>
            <a:r>
              <a:rPr lang="fr-FR" sz="2000" dirty="0"/>
              <a:t>n° 15-153 du </a:t>
            </a:r>
            <a:r>
              <a:rPr lang="fr-FR" sz="2000" dirty="0" smtClean="0"/>
              <a:t>16 </a:t>
            </a:r>
            <a:r>
              <a:rPr lang="fr-FR" sz="2000" dirty="0"/>
              <a:t>juin 2015 fixant le seuil applicable aux paiements devant </a:t>
            </a:r>
            <a:r>
              <a:rPr lang="fr-FR" sz="2000" dirty="0" smtClean="0"/>
              <a:t>être effectués </a:t>
            </a:r>
            <a:r>
              <a:rPr lang="fr-FR" sz="2000" dirty="0"/>
              <a:t>par les moyens de paiements scripturaux </a:t>
            </a:r>
            <a:r>
              <a:rPr lang="fr-FR" sz="2000" dirty="0" smtClean="0"/>
              <a:t>à </a:t>
            </a:r>
            <a:r>
              <a:rPr lang="fr-FR" sz="2000" dirty="0"/>
              <a:t>travers les circuits bancaires et financiers</a:t>
            </a:r>
            <a:r>
              <a:rPr lang="fr-FR" sz="2000" dirty="0" smtClean="0"/>
              <a:t>.</a:t>
            </a:r>
          </a:p>
          <a:p>
            <a:pPr marL="0" indent="0">
              <a:buNone/>
            </a:pPr>
            <a:r>
              <a:rPr lang="fr-FR" sz="2000" b="1" dirty="0">
                <a:solidFill>
                  <a:srgbClr val="0070C0"/>
                </a:solidFill>
              </a:rPr>
              <a:t>Art. </a:t>
            </a:r>
            <a:r>
              <a:rPr lang="fr-FR" sz="2000" b="1" dirty="0" smtClean="0">
                <a:solidFill>
                  <a:srgbClr val="0070C0"/>
                </a:solidFill>
              </a:rPr>
              <a:t>4. </a:t>
            </a:r>
            <a:r>
              <a:rPr lang="fr-FR" sz="2000" dirty="0" smtClean="0"/>
              <a:t>Au </a:t>
            </a:r>
            <a:r>
              <a:rPr lang="fr-FR" sz="2000" dirty="0"/>
              <a:t>sens du </a:t>
            </a:r>
            <a:r>
              <a:rPr lang="fr-FR" sz="2000" dirty="0" smtClean="0"/>
              <a:t>présent décret, </a:t>
            </a:r>
            <a:r>
              <a:rPr lang="fr-FR" sz="2000" dirty="0"/>
              <a:t>les moyens de paiement scripturaux, </a:t>
            </a:r>
            <a:r>
              <a:rPr lang="fr-FR" sz="2000" dirty="0" smtClean="0"/>
              <a:t>visés à l'article </a:t>
            </a:r>
            <a:r>
              <a:rPr lang="fr-FR" sz="2000" dirty="0"/>
              <a:t>2 ci-dessus, sont tous les instruments qui permettent le transfert de fonds </a:t>
            </a:r>
            <a:r>
              <a:rPr lang="fr-FR" sz="2000" dirty="0" smtClean="0"/>
              <a:t>à </a:t>
            </a:r>
            <a:r>
              <a:rPr lang="fr-FR" sz="2000" dirty="0"/>
              <a:t>travers les circuits bancaires et financiers, notamment : </a:t>
            </a:r>
            <a:endParaRPr lang="fr-FR" sz="2000" dirty="0" smtClean="0"/>
          </a:p>
          <a:p>
            <a:pPr>
              <a:buFont typeface="Arial" panose="020B0604020202020204" pitchFamily="34" charset="0"/>
              <a:buChar char="•"/>
            </a:pPr>
            <a:r>
              <a:rPr lang="fr-FR" sz="2000" b="1" dirty="0" smtClean="0">
                <a:solidFill>
                  <a:srgbClr val="0070C0"/>
                </a:solidFill>
              </a:rPr>
              <a:t>le chèque </a:t>
            </a:r>
            <a:r>
              <a:rPr lang="fr-FR" sz="2000" b="1" dirty="0">
                <a:solidFill>
                  <a:srgbClr val="0070C0"/>
                </a:solidFill>
              </a:rPr>
              <a:t>; </a:t>
            </a:r>
            <a:endParaRPr lang="fr-FR" sz="2000" b="1" dirty="0" smtClean="0">
              <a:solidFill>
                <a:srgbClr val="0070C0"/>
              </a:solidFill>
            </a:endParaRPr>
          </a:p>
          <a:p>
            <a:pPr>
              <a:buFont typeface="Arial" panose="020B0604020202020204" pitchFamily="34" charset="0"/>
              <a:buChar char="•"/>
            </a:pPr>
            <a:r>
              <a:rPr lang="fr-FR" sz="2000" b="1" dirty="0" smtClean="0">
                <a:solidFill>
                  <a:srgbClr val="0070C0"/>
                </a:solidFill>
              </a:rPr>
              <a:t>le </a:t>
            </a:r>
            <a:r>
              <a:rPr lang="fr-FR" sz="2000" b="1" dirty="0">
                <a:solidFill>
                  <a:srgbClr val="0070C0"/>
                </a:solidFill>
              </a:rPr>
              <a:t>virement ; </a:t>
            </a:r>
          </a:p>
          <a:p>
            <a:pPr>
              <a:buFont typeface="Arial" panose="020B0604020202020204" pitchFamily="34" charset="0"/>
              <a:buChar char="•"/>
            </a:pPr>
            <a:r>
              <a:rPr lang="fr-FR" sz="2000" b="1" dirty="0" smtClean="0">
                <a:solidFill>
                  <a:srgbClr val="0070C0"/>
                </a:solidFill>
              </a:rPr>
              <a:t>la </a:t>
            </a:r>
            <a:r>
              <a:rPr lang="fr-FR" sz="2000" b="1" dirty="0">
                <a:solidFill>
                  <a:srgbClr val="0070C0"/>
                </a:solidFill>
              </a:rPr>
              <a:t>carte de paiement ; </a:t>
            </a:r>
          </a:p>
          <a:p>
            <a:pPr>
              <a:buFont typeface="Arial" panose="020B0604020202020204" pitchFamily="34" charset="0"/>
              <a:buChar char="•"/>
            </a:pPr>
            <a:r>
              <a:rPr lang="fr-FR" sz="2000" b="1" dirty="0" smtClean="0">
                <a:solidFill>
                  <a:srgbClr val="0070C0"/>
                </a:solidFill>
              </a:rPr>
              <a:t>le prélèvement </a:t>
            </a:r>
            <a:r>
              <a:rPr lang="fr-FR" sz="2000" b="1" dirty="0">
                <a:solidFill>
                  <a:srgbClr val="0070C0"/>
                </a:solidFill>
              </a:rPr>
              <a:t>; </a:t>
            </a:r>
          </a:p>
          <a:p>
            <a:pPr>
              <a:buFont typeface="Arial" panose="020B0604020202020204" pitchFamily="34" charset="0"/>
              <a:buChar char="•"/>
            </a:pPr>
            <a:r>
              <a:rPr lang="fr-FR" sz="2000" b="1" dirty="0" smtClean="0">
                <a:solidFill>
                  <a:srgbClr val="0070C0"/>
                </a:solidFill>
              </a:rPr>
              <a:t>la </a:t>
            </a:r>
            <a:r>
              <a:rPr lang="fr-FR" sz="2000" b="1" dirty="0">
                <a:solidFill>
                  <a:srgbClr val="0070C0"/>
                </a:solidFill>
              </a:rPr>
              <a:t>lettre de change ; </a:t>
            </a:r>
          </a:p>
          <a:p>
            <a:pPr>
              <a:buFont typeface="Arial" panose="020B0604020202020204" pitchFamily="34" charset="0"/>
              <a:buChar char="•"/>
            </a:pPr>
            <a:r>
              <a:rPr lang="fr-FR" sz="2000" b="1" dirty="0" smtClean="0">
                <a:solidFill>
                  <a:srgbClr val="0070C0"/>
                </a:solidFill>
              </a:rPr>
              <a:t>le </a:t>
            </a:r>
            <a:r>
              <a:rPr lang="fr-FR" sz="2000" b="1" dirty="0">
                <a:solidFill>
                  <a:srgbClr val="0070C0"/>
                </a:solidFill>
              </a:rPr>
              <a:t>billet </a:t>
            </a:r>
            <a:r>
              <a:rPr lang="fr-FR" sz="2000" b="1" dirty="0" smtClean="0">
                <a:solidFill>
                  <a:srgbClr val="0070C0"/>
                </a:solidFill>
              </a:rPr>
              <a:t>à </a:t>
            </a:r>
            <a:r>
              <a:rPr lang="fr-FR" sz="2000" b="1" dirty="0">
                <a:solidFill>
                  <a:srgbClr val="0070C0"/>
                </a:solidFill>
              </a:rPr>
              <a:t>ordre ; </a:t>
            </a:r>
          </a:p>
          <a:p>
            <a:pPr>
              <a:buFont typeface="Arial" panose="020B0604020202020204" pitchFamily="34" charset="0"/>
              <a:buChar char="•"/>
            </a:pPr>
            <a:r>
              <a:rPr lang="fr-FR" sz="2000" b="1" dirty="0" smtClean="0">
                <a:solidFill>
                  <a:srgbClr val="0070C0"/>
                </a:solidFill>
              </a:rPr>
              <a:t>et </a:t>
            </a:r>
            <a:r>
              <a:rPr lang="fr-FR" sz="2000" b="1" dirty="0">
                <a:solidFill>
                  <a:srgbClr val="0070C0"/>
                </a:solidFill>
              </a:rPr>
              <a:t>tout autre moyen de paiement scriptural </a:t>
            </a:r>
            <a:r>
              <a:rPr lang="fr-FR" sz="2000" b="1" dirty="0" smtClean="0">
                <a:solidFill>
                  <a:srgbClr val="0070C0"/>
                </a:solidFill>
              </a:rPr>
              <a:t>prévu </a:t>
            </a:r>
            <a:r>
              <a:rPr lang="fr-FR" sz="2000" b="1" dirty="0">
                <a:solidFill>
                  <a:srgbClr val="0070C0"/>
                </a:solidFill>
              </a:rPr>
              <a:t>par la loi</a:t>
            </a:r>
            <a:r>
              <a:rPr lang="fr-FR" sz="2000" b="1" dirty="0" smtClean="0">
                <a:solidFill>
                  <a:srgbClr val="0070C0"/>
                </a:solidFill>
              </a:rPr>
              <a:t>.</a:t>
            </a:r>
          </a:p>
          <a:p>
            <a:pPr marL="0" indent="0">
              <a:buNone/>
            </a:pPr>
            <a:r>
              <a:rPr lang="fr-FR" sz="2000" b="1" dirty="0" smtClean="0">
                <a:solidFill>
                  <a:srgbClr val="FF0000"/>
                </a:solidFill>
              </a:rPr>
              <a:t>Q: versement bancaire ?</a:t>
            </a:r>
            <a:endParaRPr lang="fr-FR" sz="2000" b="1" dirty="0">
              <a:solidFill>
                <a:srgbClr val="FF0000"/>
              </a:solidFill>
            </a:endParaRPr>
          </a:p>
          <a:p>
            <a:pPr marL="0" indent="0">
              <a:buNone/>
            </a:pPr>
            <a:endParaRPr lang="fr-FR" sz="2000" b="1" dirty="0"/>
          </a:p>
          <a:p>
            <a:pPr marL="0" indent="0">
              <a:buNone/>
            </a:pPr>
            <a:endParaRPr lang="fr-FR" sz="2000" b="1" dirty="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pPr>
                <a:spcBef>
                  <a:spcPct val="0"/>
                </a:spcBef>
                <a:buFontTx/>
                <a:buNone/>
              </a:pPr>
              <a:t>151</a:t>
            </a:fld>
            <a:endParaRPr lang="es-ES" altLang="fr-FR" sz="1400"/>
          </a:p>
        </p:txBody>
      </p:sp>
    </p:spTree>
    <p:extLst>
      <p:ext uri="{BB962C8B-B14F-4D97-AF65-F5344CB8AC3E}">
        <p14:creationId xmlns:p14="http://schemas.microsoft.com/office/powerpoint/2010/main" val="3791889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1400" dirty="0" smtClean="0"/>
          </a:p>
          <a:p>
            <a:pPr marL="0" indent="0">
              <a:buNone/>
            </a:pPr>
            <a:endParaRPr lang="fr-FR" sz="1400" b="1" dirty="0"/>
          </a:p>
          <a:p>
            <a:pPr marL="0" indent="0">
              <a:buNone/>
            </a:pPr>
            <a:r>
              <a:rPr lang="fr-FR" sz="2000" b="1" dirty="0"/>
              <a:t>	</a:t>
            </a:r>
            <a:r>
              <a:rPr lang="fr-FR" sz="2000" b="1" dirty="0" smtClean="0">
                <a:solidFill>
                  <a:srgbClr val="FF0000"/>
                </a:solidFill>
              </a:rPr>
              <a:t>R: </a:t>
            </a:r>
            <a:r>
              <a:rPr lang="fr-FR" sz="2000" dirty="0" smtClean="0"/>
              <a:t>Décret exécutif </a:t>
            </a:r>
            <a:r>
              <a:rPr lang="fr-FR" sz="2000" dirty="0"/>
              <a:t>n° 15-153 du </a:t>
            </a:r>
            <a:r>
              <a:rPr lang="fr-FR" sz="2000" dirty="0" smtClean="0"/>
              <a:t>16 </a:t>
            </a:r>
            <a:r>
              <a:rPr lang="fr-FR" sz="2000" dirty="0"/>
              <a:t>juin 2015 fixant le seuil applicable aux paiements devant </a:t>
            </a:r>
            <a:r>
              <a:rPr lang="fr-FR" sz="2000" dirty="0" smtClean="0"/>
              <a:t>être effectués </a:t>
            </a:r>
            <a:r>
              <a:rPr lang="fr-FR" sz="2000" dirty="0"/>
              <a:t>par les moyens de paiements scripturaux </a:t>
            </a:r>
            <a:r>
              <a:rPr lang="fr-FR" sz="2000" dirty="0" smtClean="0"/>
              <a:t>à </a:t>
            </a:r>
            <a:r>
              <a:rPr lang="fr-FR" sz="2000" dirty="0"/>
              <a:t>travers les circuits bancaires et financiers</a:t>
            </a:r>
            <a:r>
              <a:rPr lang="fr-FR" sz="2000" dirty="0" smtClean="0"/>
              <a:t>.</a:t>
            </a:r>
          </a:p>
          <a:p>
            <a:pPr marL="0" indent="0">
              <a:buNone/>
            </a:pPr>
            <a:endParaRPr lang="fr-FR" sz="2000" dirty="0" smtClean="0"/>
          </a:p>
          <a:p>
            <a:pPr marL="0" indent="0">
              <a:buNone/>
            </a:pPr>
            <a:endParaRPr lang="fr-FR" sz="2000" dirty="0"/>
          </a:p>
          <a:p>
            <a:pPr marL="0" indent="0">
              <a:buNone/>
            </a:pPr>
            <a:r>
              <a:rPr lang="fr-FR" sz="2000" dirty="0" smtClean="0"/>
              <a:t>Art</a:t>
            </a:r>
            <a:r>
              <a:rPr lang="fr-FR" sz="2000" dirty="0"/>
              <a:t>. 7. </a:t>
            </a:r>
            <a:r>
              <a:rPr lang="fr-FR" sz="2000" b="1" dirty="0" smtClean="0">
                <a:solidFill>
                  <a:srgbClr val="0070C0"/>
                </a:solidFill>
              </a:rPr>
              <a:t>Le non-respect </a:t>
            </a:r>
            <a:r>
              <a:rPr lang="fr-FR" sz="2000" dirty="0" smtClean="0"/>
              <a:t>des dispositions du présent décret entraine l'application </a:t>
            </a:r>
            <a:r>
              <a:rPr lang="fr-FR" sz="2000" b="1" dirty="0">
                <a:solidFill>
                  <a:srgbClr val="FF0000"/>
                </a:solidFill>
              </a:rPr>
              <a:t>des dispositions de </a:t>
            </a:r>
            <a:r>
              <a:rPr lang="fr-FR" sz="2000" b="1" dirty="0" smtClean="0">
                <a:solidFill>
                  <a:srgbClr val="FF0000"/>
                </a:solidFill>
              </a:rPr>
              <a:t>l'article </a:t>
            </a:r>
            <a:r>
              <a:rPr lang="fr-FR" sz="2000" b="1" dirty="0">
                <a:solidFill>
                  <a:srgbClr val="FF0000"/>
                </a:solidFill>
              </a:rPr>
              <a:t>31 de la loi n° 05-01 du </a:t>
            </a:r>
            <a:r>
              <a:rPr lang="fr-FR" sz="2000" b="1" dirty="0" smtClean="0">
                <a:solidFill>
                  <a:srgbClr val="FF0000"/>
                </a:solidFill>
              </a:rPr>
              <a:t>6 février </a:t>
            </a:r>
            <a:r>
              <a:rPr lang="fr-FR" sz="2000" b="1" dirty="0">
                <a:solidFill>
                  <a:srgbClr val="FF0000"/>
                </a:solidFill>
              </a:rPr>
              <a:t>2005</a:t>
            </a:r>
            <a:r>
              <a:rPr lang="fr-FR" sz="2000" dirty="0"/>
              <a:t>, </a:t>
            </a:r>
            <a:r>
              <a:rPr lang="fr-FR" sz="2000" dirty="0" smtClean="0"/>
              <a:t>modifiée </a:t>
            </a:r>
            <a:r>
              <a:rPr lang="fr-FR" sz="2000" dirty="0"/>
              <a:t>et </a:t>
            </a:r>
            <a:r>
              <a:rPr lang="fr-FR" sz="2000" dirty="0" smtClean="0"/>
              <a:t>complétée, </a:t>
            </a:r>
            <a:r>
              <a:rPr lang="fr-FR" sz="2000" dirty="0"/>
              <a:t>relative </a:t>
            </a:r>
            <a:r>
              <a:rPr lang="fr-FR" sz="2000" dirty="0" smtClean="0"/>
              <a:t>à </a:t>
            </a:r>
            <a:r>
              <a:rPr lang="fr-FR" sz="2000" dirty="0"/>
              <a:t>la </a:t>
            </a:r>
            <a:r>
              <a:rPr lang="fr-FR" sz="2000" dirty="0" smtClean="0"/>
              <a:t>prévention </a:t>
            </a:r>
            <a:r>
              <a:rPr lang="fr-FR" sz="2000" dirty="0"/>
              <a:t>et </a:t>
            </a:r>
            <a:r>
              <a:rPr lang="fr-FR" sz="2000" dirty="0" smtClean="0"/>
              <a:t>à </a:t>
            </a:r>
            <a:r>
              <a:rPr lang="fr-FR" sz="2000" dirty="0"/>
              <a:t>la lutte contre le blanchiment </a:t>
            </a:r>
            <a:r>
              <a:rPr lang="fr-FR" sz="2000" dirty="0" smtClean="0"/>
              <a:t>d'argent </a:t>
            </a:r>
            <a:r>
              <a:rPr lang="fr-FR" sz="2000" dirty="0"/>
              <a:t>et le financement du terrorisme</a:t>
            </a:r>
            <a:r>
              <a:rPr lang="fr-FR" sz="2000" dirty="0" smtClean="0"/>
              <a:t>.</a:t>
            </a:r>
          </a:p>
          <a:p>
            <a:pPr marL="0" indent="0">
              <a:buNone/>
            </a:pPr>
            <a:endParaRPr lang="fr-FR" sz="2000" b="1" dirty="0"/>
          </a:p>
          <a:p>
            <a:pPr marL="0" indent="0">
              <a:buNone/>
            </a:pPr>
            <a:r>
              <a:rPr lang="fr-FR" sz="2000" b="1" dirty="0" smtClean="0">
                <a:solidFill>
                  <a:srgbClr val="0070C0"/>
                </a:solidFill>
              </a:rPr>
              <a:t>Art.31- Loi 05-01: </a:t>
            </a:r>
            <a:r>
              <a:rPr lang="fr-FR" sz="2000" dirty="0" smtClean="0"/>
              <a:t>Quiconque </a:t>
            </a:r>
            <a:r>
              <a:rPr lang="fr-FR" sz="2000" dirty="0">
                <a:solidFill>
                  <a:srgbClr val="00B050"/>
                </a:solidFill>
              </a:rPr>
              <a:t>effectue ou accepte </a:t>
            </a:r>
            <a:r>
              <a:rPr lang="fr-FR" sz="2000" dirty="0"/>
              <a:t>un paiement en violation des dispositions de l’article 6 ci-dessus est puni d’une </a:t>
            </a:r>
            <a:r>
              <a:rPr lang="fr-FR" sz="2000" b="1" dirty="0">
                <a:solidFill>
                  <a:srgbClr val="FF0000"/>
                </a:solidFill>
              </a:rPr>
              <a:t>amende de 500.000 à 5.000.000 DA.</a:t>
            </a:r>
          </a:p>
          <a:p>
            <a:pPr marL="0" indent="0">
              <a:buNone/>
            </a:pPr>
            <a:endParaRPr lang="fr-FR" sz="2000" b="1" dirty="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pPr>
                <a:spcBef>
                  <a:spcPct val="0"/>
                </a:spcBef>
                <a:buFontTx/>
                <a:buNone/>
              </a:pPr>
              <a:t>152</a:t>
            </a:fld>
            <a:endParaRPr lang="es-ES" altLang="fr-FR" sz="1400"/>
          </a:p>
        </p:txBody>
      </p:sp>
    </p:spTree>
    <p:extLst>
      <p:ext uri="{BB962C8B-B14F-4D97-AF65-F5344CB8AC3E}">
        <p14:creationId xmlns:p14="http://schemas.microsoft.com/office/powerpoint/2010/main" val="2672775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208 LF et art 110 LF 2020</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incessibilité des véhicules importés de – 3 ans</a:t>
            </a:r>
          </a:p>
          <a:p>
            <a:pPr lvl="0"/>
            <a:r>
              <a:rPr lang="fr-FR" sz="2400" dirty="0" smtClean="0"/>
              <a:t>	</a:t>
            </a:r>
            <a:r>
              <a:rPr lang="fr-FR" sz="2400" dirty="0"/>
              <a:t> </a:t>
            </a:r>
            <a:endParaRPr lang="fr-FR" sz="2400" dirty="0" smtClean="0"/>
          </a:p>
          <a:p>
            <a:pPr lvl="0"/>
            <a:r>
              <a:rPr lang="fr-FR" sz="2400" dirty="0"/>
              <a:t>	</a:t>
            </a:r>
            <a:r>
              <a:rPr lang="fr-FR" sz="2400" dirty="0" smtClean="0"/>
              <a:t>*Ces </a:t>
            </a:r>
            <a:r>
              <a:rPr lang="fr-FR" sz="2400" dirty="0"/>
              <a:t>véhicules importés par les particuliers résidants en Algérie </a:t>
            </a:r>
            <a:r>
              <a:rPr lang="fr-FR" sz="2400" dirty="0" smtClean="0"/>
              <a:t>sont </a:t>
            </a:r>
            <a:r>
              <a:rPr lang="fr-FR" sz="2400" dirty="0"/>
              <a:t>incessibles pour une durée de </a:t>
            </a:r>
            <a:r>
              <a:rPr lang="fr-FR" sz="2400" dirty="0" smtClean="0"/>
              <a:t>36 mois,  </a:t>
            </a:r>
            <a:r>
              <a:rPr lang="fr-FR" sz="2400" dirty="0"/>
              <a:t>à compter de la date de leur </a:t>
            </a:r>
            <a:r>
              <a:rPr lang="fr-FR" sz="2400" dirty="0" err="1" smtClean="0"/>
              <a:t>dedouanement</a:t>
            </a:r>
            <a:r>
              <a:rPr lang="fr-FR" sz="2400" dirty="0" smtClean="0"/>
              <a:t>.</a:t>
            </a:r>
            <a:endParaRPr lang="fr-FR" sz="2400" b="1" dirty="0" smtClean="0">
              <a:solidFill>
                <a:srgbClr val="FF0000"/>
              </a:solidFill>
            </a:endParaRPr>
          </a:p>
        </p:txBody>
      </p:sp>
    </p:spTree>
    <p:extLst>
      <p:ext uri="{BB962C8B-B14F-4D97-AF65-F5344CB8AC3E}">
        <p14:creationId xmlns:p14="http://schemas.microsoft.com/office/powerpoint/2010/main" val="25531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212 LF et art 94 loi 08-15</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reconduction du délai de mise en conformité des constructions</a:t>
            </a:r>
          </a:p>
          <a:p>
            <a:pPr lvl="0"/>
            <a:r>
              <a:rPr lang="fr-FR" sz="2400" dirty="0" smtClean="0"/>
              <a:t>	</a:t>
            </a:r>
            <a:r>
              <a:rPr lang="fr-FR" sz="2400" dirty="0"/>
              <a:t> </a:t>
            </a:r>
            <a:endParaRPr lang="fr-FR" sz="2400" dirty="0" smtClean="0"/>
          </a:p>
          <a:p>
            <a:r>
              <a:rPr lang="fr-FR" sz="2400" dirty="0"/>
              <a:t>	Reconduction jusqu’au </a:t>
            </a:r>
            <a:r>
              <a:rPr lang="fr-FR" sz="2400" b="1" dirty="0">
                <a:solidFill>
                  <a:srgbClr val="0070C0"/>
                </a:solidFill>
              </a:rPr>
              <a:t>31 décembre </a:t>
            </a:r>
            <a:r>
              <a:rPr lang="fr-FR" sz="2400" b="1" dirty="0" smtClean="0">
                <a:solidFill>
                  <a:srgbClr val="0070C0"/>
                </a:solidFill>
              </a:rPr>
              <a:t>2025</a:t>
            </a:r>
            <a:r>
              <a:rPr lang="fr-FR" sz="2400" dirty="0" smtClean="0"/>
              <a:t>, </a:t>
            </a:r>
            <a:r>
              <a:rPr lang="fr-FR" sz="2400" dirty="0"/>
              <a:t>du délai accordé pour la mise en conformité des constructions en vue de leur achèvement, tel qu’édicté par l’article 94 de la loi n° 08-15 fixant les règles de mise en conformité des constructions et de leur achèvement.</a:t>
            </a:r>
          </a:p>
          <a:p>
            <a:pPr lvl="0"/>
            <a:endParaRPr lang="fr-FR" sz="2400" b="1" dirty="0" smtClean="0">
              <a:solidFill>
                <a:srgbClr val="FF0000"/>
              </a:solidFill>
            </a:endParaRPr>
          </a:p>
        </p:txBody>
      </p:sp>
    </p:spTree>
    <p:extLst>
      <p:ext uri="{BB962C8B-B14F-4D97-AF65-F5344CB8AC3E}">
        <p14:creationId xmlns:p14="http://schemas.microsoft.com/office/powerpoint/2010/main" val="41473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214 LF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avantages pour l’importation du café</a:t>
            </a:r>
          </a:p>
          <a:p>
            <a:pPr lvl="0"/>
            <a:r>
              <a:rPr lang="fr-FR" sz="2400" dirty="0" smtClean="0"/>
              <a:t>	</a:t>
            </a:r>
            <a:r>
              <a:rPr lang="fr-FR" sz="2400" dirty="0"/>
              <a:t> </a:t>
            </a:r>
            <a:endParaRPr lang="fr-FR" sz="2400" dirty="0" smtClean="0"/>
          </a:p>
          <a:p>
            <a:r>
              <a:rPr lang="fr-FR" sz="2400" dirty="0"/>
              <a:t>	</a:t>
            </a:r>
            <a:r>
              <a:rPr lang="fr-FR" sz="2400" dirty="0" smtClean="0"/>
              <a:t>les opérations d’import du </a:t>
            </a:r>
            <a:r>
              <a:rPr lang="fr-FR" sz="2400" b="1" dirty="0" smtClean="0">
                <a:solidFill>
                  <a:srgbClr val="FF0000"/>
                </a:solidFill>
              </a:rPr>
              <a:t>café</a:t>
            </a:r>
            <a:r>
              <a:rPr lang="fr-FR" sz="2400" dirty="0" smtClean="0"/>
              <a:t> sont </a:t>
            </a:r>
            <a:r>
              <a:rPr lang="fr-FR" sz="2400" b="1" dirty="0" smtClean="0">
                <a:solidFill>
                  <a:srgbClr val="00B050"/>
                </a:solidFill>
              </a:rPr>
              <a:t>exonérées de la TVA, de la TIC </a:t>
            </a:r>
            <a:r>
              <a:rPr lang="fr-FR" sz="2400" dirty="0" smtClean="0"/>
              <a:t>et soumises au taux réduit des </a:t>
            </a:r>
            <a:r>
              <a:rPr lang="fr-FR" sz="2400" b="1" dirty="0" smtClean="0">
                <a:solidFill>
                  <a:srgbClr val="00B050"/>
                </a:solidFill>
              </a:rPr>
              <a:t>DD à 5%, </a:t>
            </a:r>
            <a:r>
              <a:rPr lang="fr-FR" sz="2400" dirty="0" smtClean="0"/>
              <a:t>jusqu’au </a:t>
            </a:r>
            <a:r>
              <a:rPr lang="fr-FR" sz="2400" b="1" dirty="0">
                <a:solidFill>
                  <a:srgbClr val="0070C0"/>
                </a:solidFill>
              </a:rPr>
              <a:t>31 décembre </a:t>
            </a:r>
            <a:r>
              <a:rPr lang="fr-FR" sz="2400" b="1" dirty="0" smtClean="0">
                <a:solidFill>
                  <a:srgbClr val="0070C0"/>
                </a:solidFill>
              </a:rPr>
              <a:t>2025</a:t>
            </a:r>
            <a:endParaRPr lang="fr-FR" sz="2400" b="1" dirty="0" smtClean="0">
              <a:solidFill>
                <a:srgbClr val="FF0000"/>
              </a:solidFill>
            </a:endParaRPr>
          </a:p>
        </p:txBody>
      </p:sp>
    </p:spTree>
    <p:extLst>
      <p:ext uri="{BB962C8B-B14F-4D97-AF65-F5344CB8AC3E}">
        <p14:creationId xmlns:p14="http://schemas.microsoft.com/office/powerpoint/2010/main" val="9354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a:t>
            </a:r>
            <a:r>
              <a:rPr lang="fr-FR" sz="2400" b="1" dirty="0" smtClean="0">
                <a:solidFill>
                  <a:srgbClr val="0070C0"/>
                </a:solidFill>
              </a:rPr>
              <a:t>diverses </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215 LF et art 42 LFC 2009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reconduction du taux de TVA à 9% pour le secteur touristique</a:t>
            </a:r>
          </a:p>
          <a:p>
            <a:pPr lvl="0"/>
            <a:endParaRPr lang="fr-FR" sz="2400" dirty="0"/>
          </a:p>
          <a:p>
            <a:pPr lvl="0"/>
            <a:r>
              <a:rPr lang="fr-FR" sz="2400" dirty="0" smtClean="0"/>
              <a:t>	</a:t>
            </a:r>
            <a:r>
              <a:rPr lang="fr-FR" sz="2400" dirty="0"/>
              <a:t> </a:t>
            </a:r>
            <a:endParaRPr lang="fr-FR" sz="2400" dirty="0" smtClean="0"/>
          </a:p>
          <a:p>
            <a:pPr fontAlgn="ctr"/>
            <a:r>
              <a:rPr lang="fr-FR" sz="2400" dirty="0"/>
              <a:t>	</a:t>
            </a:r>
            <a:r>
              <a:rPr lang="fr-FR" sz="2400" dirty="0" smtClean="0"/>
              <a:t>-Les </a:t>
            </a:r>
            <a:r>
              <a:rPr lang="fr-FR" sz="2400" dirty="0"/>
              <a:t>prestations liées aux </a:t>
            </a:r>
            <a:r>
              <a:rPr lang="fr-FR" sz="2400" b="1" dirty="0">
                <a:solidFill>
                  <a:srgbClr val="FF0000"/>
                </a:solidFill>
              </a:rPr>
              <a:t>activités touristiques</a:t>
            </a:r>
            <a:r>
              <a:rPr lang="fr-FR" sz="2400" dirty="0"/>
              <a:t>, hôtelières, thermales, de restauration touristique classée, de voyage et de location de véhicules de transport touristique, sont soumises au </a:t>
            </a:r>
            <a:r>
              <a:rPr lang="fr-FR" sz="2400" b="1" dirty="0">
                <a:solidFill>
                  <a:srgbClr val="0070C0"/>
                </a:solidFill>
              </a:rPr>
              <a:t>taux réduit de la taxe sur la valeur </a:t>
            </a:r>
            <a:r>
              <a:rPr lang="fr-FR" sz="2400" b="1" dirty="0" smtClean="0">
                <a:solidFill>
                  <a:srgbClr val="0070C0"/>
                </a:solidFill>
              </a:rPr>
              <a:t>ajoutée</a:t>
            </a:r>
            <a:r>
              <a:rPr lang="fr-FR" sz="2400" dirty="0" smtClean="0"/>
              <a:t>, </a:t>
            </a:r>
            <a:r>
              <a:rPr lang="fr-FR" sz="2400" b="1" dirty="0" smtClean="0">
                <a:solidFill>
                  <a:srgbClr val="00B050"/>
                </a:solidFill>
              </a:rPr>
              <a:t>jusqu’au 31/12/2027</a:t>
            </a:r>
            <a:endParaRPr lang="fr-FR" sz="2400" b="1" dirty="0">
              <a:solidFill>
                <a:srgbClr val="00B050"/>
              </a:solidFill>
            </a:endParaRPr>
          </a:p>
          <a:p>
            <a:endParaRPr lang="fr-FR" sz="2400" b="1" dirty="0" smtClean="0">
              <a:solidFill>
                <a:srgbClr val="FF0000"/>
              </a:solidFill>
            </a:endParaRPr>
          </a:p>
        </p:txBody>
      </p:sp>
    </p:spTree>
    <p:extLst>
      <p:ext uri="{BB962C8B-B14F-4D97-AF65-F5344CB8AC3E}">
        <p14:creationId xmlns:p14="http://schemas.microsoft.com/office/powerpoint/2010/main" val="35817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800" b="1" dirty="0" smtClean="0">
                <a:solidFill>
                  <a:srgbClr val="0070C0"/>
                </a:solidFill>
              </a:rPr>
              <a:t>6-Dispositions douanières</a:t>
            </a:r>
            <a:r>
              <a:rPr lang="fr-FR" sz="2800" b="1" dirty="0" smtClean="0">
                <a:solidFill>
                  <a:srgbClr val="00B050"/>
                </a:solidFill>
              </a:rPr>
              <a:t> </a:t>
            </a:r>
          </a:p>
        </p:txBody>
      </p:sp>
    </p:spTree>
    <p:extLst>
      <p:ext uri="{BB962C8B-B14F-4D97-AF65-F5344CB8AC3E}">
        <p14:creationId xmlns:p14="http://schemas.microsoft.com/office/powerpoint/2010/main" val="9179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800" b="1" dirty="0">
                <a:solidFill>
                  <a:srgbClr val="0070C0"/>
                </a:solidFill>
              </a:rPr>
              <a:t>7</a:t>
            </a:r>
            <a:r>
              <a:rPr lang="fr-FR" sz="2800" b="1" dirty="0" smtClean="0">
                <a:solidFill>
                  <a:srgbClr val="0070C0"/>
                </a:solidFill>
              </a:rPr>
              <a:t>-Dispositions domaniales </a:t>
            </a:r>
            <a:r>
              <a:rPr lang="fr-FR" sz="2800" b="1" dirty="0" smtClean="0">
                <a:solidFill>
                  <a:srgbClr val="00B050"/>
                </a:solidFill>
              </a:rPr>
              <a:t> </a:t>
            </a:r>
          </a:p>
        </p:txBody>
      </p:sp>
    </p:spTree>
    <p:extLst>
      <p:ext uri="{BB962C8B-B14F-4D97-AF65-F5344CB8AC3E}">
        <p14:creationId xmlns:p14="http://schemas.microsoft.com/office/powerpoint/2010/main" val="27042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159</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47730" y="1677777"/>
            <a:ext cx="10220259" cy="1384995"/>
          </a:xfrm>
          <a:prstGeom prst="rect">
            <a:avLst/>
          </a:prstGeom>
        </p:spPr>
        <p:txBody>
          <a:bodyPr wrap="square">
            <a:spAutoFit/>
          </a:bodyPr>
          <a:lstStyle/>
          <a:p>
            <a:pPr algn="ctr" defTabSz="457200"/>
            <a:r>
              <a:rPr lang="fr-FR" sz="2800" dirty="0" smtClean="0">
                <a:solidFill>
                  <a:srgbClr val="000000"/>
                </a:solidFill>
              </a:rPr>
              <a:t>	</a:t>
            </a:r>
            <a:endParaRPr lang="fr-FR" sz="2800" b="1" dirty="0" smtClean="0">
              <a:solidFill>
                <a:srgbClr val="000000"/>
              </a:solidFill>
            </a:endParaRPr>
          </a:p>
          <a:p>
            <a:pPr defTabSz="457200"/>
            <a:endParaRPr lang="fr-FR" sz="2800" b="1" dirty="0" smtClean="0">
              <a:solidFill>
                <a:srgbClr val="000000"/>
              </a:solidFill>
            </a:endParaRPr>
          </a:p>
          <a:p>
            <a:pPr algn="ctr" defTabSz="457200"/>
            <a:r>
              <a:rPr lang="fr-FR" sz="2800" b="1" dirty="0" smtClean="0">
                <a:solidFill>
                  <a:srgbClr val="0070C0"/>
                </a:solidFill>
              </a:rPr>
              <a:t>-Liste</a:t>
            </a:r>
            <a:r>
              <a:rPr lang="fr-FR" sz="2800" b="1" dirty="0">
                <a:solidFill>
                  <a:srgbClr val="0070C0"/>
                </a:solidFill>
              </a:rPr>
              <a:t> </a:t>
            </a:r>
            <a:r>
              <a:rPr lang="fr-FR" sz="2800" b="1" dirty="0" smtClean="0">
                <a:solidFill>
                  <a:srgbClr val="0070C0"/>
                </a:solidFill>
              </a:rPr>
              <a:t>des produits </a:t>
            </a:r>
            <a:r>
              <a:rPr lang="fr-FR" sz="2800" b="1" dirty="0">
                <a:solidFill>
                  <a:srgbClr val="0070C0"/>
                </a:solidFill>
              </a:rPr>
              <a:t>de la finance </a:t>
            </a:r>
            <a:r>
              <a:rPr lang="fr-FR" sz="2800" b="1" dirty="0" smtClean="0">
                <a:solidFill>
                  <a:srgbClr val="0070C0"/>
                </a:solidFill>
              </a:rPr>
              <a:t>islamique </a:t>
            </a:r>
            <a:endParaRPr lang="fr-FR" sz="2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750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Equilibre budgétaire 2025</a:t>
            </a:r>
            <a:endParaRPr lang="fr-FR" b="1" dirty="0">
              <a:solidFill>
                <a:srgbClr val="0070C0"/>
              </a:solidFill>
            </a:endParaRPr>
          </a:p>
        </p:txBody>
      </p:sp>
      <p:sp>
        <p:nvSpPr>
          <p:cNvPr id="3" name="Espace réservé du contenu 2"/>
          <p:cNvSpPr>
            <a:spLocks noGrp="1"/>
          </p:cNvSpPr>
          <p:nvPr>
            <p:ph idx="1"/>
          </p:nvPr>
        </p:nvSpPr>
        <p:spPr/>
        <p:txBody>
          <a:bodyPr>
            <a:normAutofit fontScale="85000" lnSpcReduction="10000"/>
          </a:bodyPr>
          <a:lstStyle/>
          <a:p>
            <a:pPr marL="0" indent="0">
              <a:buNone/>
            </a:pPr>
            <a:r>
              <a:rPr lang="fr-FR" b="1" dirty="0" smtClean="0">
                <a:solidFill>
                  <a:srgbClr val="FF0000"/>
                </a:solidFill>
              </a:rPr>
              <a:t>	Soldes de quelques Comptes spéciaux du trésor (état C): fin 2023 en mds DA</a:t>
            </a:r>
          </a:p>
          <a:p>
            <a:pPr marL="0" indent="0">
              <a:buNone/>
            </a:pPr>
            <a:r>
              <a:rPr lang="fr-FR" dirty="0" smtClean="0"/>
              <a:t>-CAS 302125/000, fonds </a:t>
            </a:r>
            <a:r>
              <a:rPr lang="fr-FR" b="1" dirty="0" smtClean="0">
                <a:solidFill>
                  <a:srgbClr val="0070C0"/>
                </a:solidFill>
              </a:rPr>
              <a:t>développement des transports urbains </a:t>
            </a:r>
            <a:r>
              <a:rPr lang="fr-FR" dirty="0" smtClean="0"/>
              <a:t>(EMA, SNTF, ENTMV) : </a:t>
            </a:r>
            <a:r>
              <a:rPr lang="fr-FR" b="1" dirty="0" smtClean="0">
                <a:solidFill>
                  <a:srgbClr val="00B050"/>
                </a:solidFill>
              </a:rPr>
              <a:t>52,129</a:t>
            </a:r>
          </a:p>
          <a:p>
            <a:pPr marL="0" indent="0">
              <a:buNone/>
            </a:pPr>
            <a:r>
              <a:rPr lang="fr-FR" dirty="0" smtClean="0"/>
              <a:t>-CAS 302152/000, </a:t>
            </a:r>
            <a:r>
              <a:rPr lang="fr-FR" dirty="0"/>
              <a:t>Fonds des </a:t>
            </a:r>
            <a:r>
              <a:rPr lang="fr-FR" b="1" dirty="0">
                <a:solidFill>
                  <a:srgbClr val="0070C0"/>
                </a:solidFill>
              </a:rPr>
              <a:t>avoirs et biens confisqués ou récupérés </a:t>
            </a:r>
            <a:r>
              <a:rPr lang="fr-FR" dirty="0"/>
              <a:t>dans le cadre des affaires de </a:t>
            </a:r>
            <a:r>
              <a:rPr lang="fr-FR" b="1" dirty="0">
                <a:solidFill>
                  <a:srgbClr val="0070C0"/>
                </a:solidFill>
              </a:rPr>
              <a:t>lutte contre la corruption </a:t>
            </a:r>
            <a:r>
              <a:rPr lang="fr-FR" dirty="0" smtClean="0"/>
              <a:t>: </a:t>
            </a:r>
            <a:r>
              <a:rPr lang="fr-FR" b="1" dirty="0" smtClean="0">
                <a:solidFill>
                  <a:srgbClr val="00B050"/>
                </a:solidFill>
              </a:rPr>
              <a:t>89,59</a:t>
            </a:r>
            <a:r>
              <a:rPr lang="fr-FR" dirty="0" smtClean="0"/>
              <a:t>  (668 millions $)</a:t>
            </a:r>
          </a:p>
          <a:p>
            <a:pPr marL="0" indent="0">
              <a:buNone/>
            </a:pPr>
            <a:r>
              <a:rPr lang="fr-FR" dirty="0" smtClean="0"/>
              <a:t>-304005/005 prêts </a:t>
            </a:r>
            <a:r>
              <a:rPr lang="fr-FR" b="1" dirty="0" smtClean="0">
                <a:solidFill>
                  <a:srgbClr val="0070C0"/>
                </a:solidFill>
              </a:rPr>
              <a:t>CNL</a:t>
            </a:r>
            <a:r>
              <a:rPr lang="fr-FR" dirty="0" smtClean="0"/>
              <a:t> (location-vente) : </a:t>
            </a:r>
            <a:r>
              <a:rPr lang="fr-FR" b="1" dirty="0" smtClean="0">
                <a:solidFill>
                  <a:srgbClr val="00B050"/>
                </a:solidFill>
              </a:rPr>
              <a:t>105,838</a:t>
            </a:r>
          </a:p>
          <a:p>
            <a:pPr marL="0" indent="0">
              <a:buNone/>
            </a:pPr>
            <a:r>
              <a:rPr lang="fr-FR" dirty="0" smtClean="0"/>
              <a:t>-304403/001 prêts </a:t>
            </a:r>
            <a:r>
              <a:rPr lang="fr-FR" b="1" dirty="0" smtClean="0">
                <a:solidFill>
                  <a:srgbClr val="0070C0"/>
                </a:solidFill>
              </a:rPr>
              <a:t>FNI</a:t>
            </a:r>
            <a:r>
              <a:rPr lang="fr-FR" dirty="0" smtClean="0"/>
              <a:t>: </a:t>
            </a:r>
            <a:r>
              <a:rPr lang="fr-FR" b="1" dirty="0" smtClean="0">
                <a:solidFill>
                  <a:srgbClr val="00B050"/>
                </a:solidFill>
              </a:rPr>
              <a:t>4372,966</a:t>
            </a:r>
          </a:p>
          <a:p>
            <a:pPr marL="0" indent="0">
              <a:buNone/>
            </a:pPr>
            <a:r>
              <a:rPr lang="fr-FR" dirty="0" smtClean="0"/>
              <a:t>-304404/000 prêts aux </a:t>
            </a:r>
            <a:r>
              <a:rPr lang="fr-FR" b="1" dirty="0" smtClean="0">
                <a:solidFill>
                  <a:srgbClr val="0070C0"/>
                </a:solidFill>
              </a:rPr>
              <a:t>EPE</a:t>
            </a:r>
            <a:r>
              <a:rPr lang="fr-FR" dirty="0" smtClean="0"/>
              <a:t>: </a:t>
            </a:r>
            <a:r>
              <a:rPr lang="fr-FR" b="1" dirty="0" smtClean="0">
                <a:solidFill>
                  <a:srgbClr val="00B050"/>
                </a:solidFill>
              </a:rPr>
              <a:t>1253,441</a:t>
            </a:r>
            <a:r>
              <a:rPr lang="fr-FR" dirty="0"/>
              <a:t>	</a:t>
            </a:r>
            <a:endParaRPr lang="fr-FR" dirty="0" smtClean="0"/>
          </a:p>
          <a:p>
            <a:pPr marL="0" indent="0">
              <a:buNone/>
            </a:pPr>
            <a:r>
              <a:rPr lang="fr-FR" dirty="0"/>
              <a:t>	</a:t>
            </a:r>
          </a:p>
        </p:txBody>
      </p:sp>
    </p:spTree>
    <p:extLst>
      <p:ext uri="{BB962C8B-B14F-4D97-AF65-F5344CB8AC3E}">
        <p14:creationId xmlns:p14="http://schemas.microsoft.com/office/powerpoint/2010/main" val="4251243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160</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6555641"/>
          </a:xfrm>
          <a:prstGeom prst="rect">
            <a:avLst/>
          </a:prstGeom>
        </p:spPr>
        <p:txBody>
          <a:bodyPr wrap="square">
            <a:spAutoFit/>
          </a:bodyPr>
          <a:lstStyle/>
          <a:p>
            <a:pPr defTabSz="457200"/>
            <a:r>
              <a:rPr lang="fr-FR" sz="2800" dirty="0" smtClean="0">
                <a:solidFill>
                  <a:srgbClr val="000000"/>
                </a:solidFill>
              </a:rPr>
              <a:t>	Les </a:t>
            </a:r>
            <a:r>
              <a:rPr lang="fr-FR" sz="2800" dirty="0">
                <a:solidFill>
                  <a:srgbClr val="000000"/>
                </a:solidFill>
              </a:rPr>
              <a:t>banques et les établissements financiers ont été autorisés, par la Banque d’Algérie, à se doter de </a:t>
            </a:r>
            <a:r>
              <a:rPr lang="fr-FR" sz="2800" b="1" dirty="0">
                <a:solidFill>
                  <a:srgbClr val="0070C0"/>
                </a:solidFill>
              </a:rPr>
              <a:t>guichets dédiés aux opérations et aux produits de la finance islamique</a:t>
            </a:r>
            <a:r>
              <a:rPr lang="fr-FR" sz="2800" dirty="0">
                <a:solidFill>
                  <a:srgbClr val="000000"/>
                </a:solidFill>
              </a:rPr>
              <a:t>, en application </a:t>
            </a:r>
            <a:r>
              <a:rPr lang="fr-FR" sz="2800" dirty="0" smtClean="0">
                <a:solidFill>
                  <a:srgbClr val="000000"/>
                </a:solidFill>
              </a:rPr>
              <a:t>:</a:t>
            </a:r>
          </a:p>
          <a:p>
            <a:pPr defTabSz="457200"/>
            <a:endParaRPr lang="fr-FR" sz="2800" dirty="0">
              <a:solidFill>
                <a:srgbClr val="000000"/>
              </a:solidFill>
            </a:endParaRPr>
          </a:p>
          <a:p>
            <a:pPr defTabSz="457200"/>
            <a:r>
              <a:rPr lang="fr-FR" sz="2800" b="1" dirty="0">
                <a:solidFill>
                  <a:srgbClr val="00B050"/>
                </a:solidFill>
              </a:rPr>
              <a:t>-du règlement n°20-02 du 15 mars 2020</a:t>
            </a:r>
            <a:r>
              <a:rPr lang="fr-FR" sz="2800" dirty="0">
                <a:solidFill>
                  <a:srgbClr val="000000"/>
                </a:solidFill>
              </a:rPr>
              <a:t>, définissant les opérations de banque relevant de la finance islamique et les conditions de leur exercice par les banques et les établissements financiers ;</a:t>
            </a:r>
          </a:p>
          <a:p>
            <a:pPr defTabSz="457200"/>
            <a:r>
              <a:rPr lang="fr-FR" sz="2800" b="1" dirty="0" smtClean="0">
                <a:solidFill>
                  <a:srgbClr val="00B050"/>
                </a:solidFill>
              </a:rPr>
              <a:t>-de l’instruction </a:t>
            </a:r>
            <a:r>
              <a:rPr lang="fr-FR" sz="2800" b="1" dirty="0">
                <a:solidFill>
                  <a:srgbClr val="00B050"/>
                </a:solidFill>
              </a:rPr>
              <a:t>n°03-20 du 02 avril 2020</a:t>
            </a:r>
            <a:r>
              <a:rPr lang="fr-FR" sz="2800" dirty="0">
                <a:solidFill>
                  <a:srgbClr val="000000"/>
                </a:solidFill>
              </a:rPr>
              <a:t>, définissant les produits relevant de la finance islamique et fixant les modalités et caractéristiques techniques de leur mise en œuvre par les banques et établissements financiers. </a:t>
            </a:r>
            <a:endParaRPr lang="fr-FR" sz="2800" dirty="0">
              <a:solidFill>
                <a:srgbClr val="000000"/>
              </a:solidFill>
              <a:latin typeface="Times New Roman" panose="02020603050405020304" pitchFamily="18" charset="0"/>
              <a:ea typeface="Times New Roman" panose="02020603050405020304" pitchFamily="18" charset="0"/>
            </a:endParaRPr>
          </a:p>
          <a:p>
            <a:pPr indent="449580" algn="just" defTabSz="457200"/>
            <a:r>
              <a:rPr lang="fr-FR" sz="2800" dirty="0">
                <a:solidFill>
                  <a:srgbClr val="000000"/>
                </a:solidFill>
                <a:latin typeface="Calibri" panose="020F0502020204030204" pitchFamily="34" charset="0"/>
                <a:ea typeface="Times New Roman" panose="02020603050405020304" pitchFamily="18" charset="0"/>
              </a:rPr>
              <a:t> </a:t>
            </a:r>
            <a:endParaRPr lang="fr-FR"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950107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161</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9356723" cy="6986528"/>
          </a:xfrm>
          <a:prstGeom prst="rect">
            <a:avLst/>
          </a:prstGeom>
        </p:spPr>
        <p:txBody>
          <a:bodyPr wrap="square">
            <a:spAutoFit/>
          </a:bodyPr>
          <a:lstStyle/>
          <a:p>
            <a:pPr defTabSz="457200"/>
            <a:r>
              <a:rPr lang="fr-FR" sz="2800" dirty="0" smtClean="0">
                <a:solidFill>
                  <a:srgbClr val="000000"/>
                </a:solidFill>
              </a:rPr>
              <a:t>	Est </a:t>
            </a:r>
            <a:r>
              <a:rPr lang="fr-FR" sz="2800" dirty="0">
                <a:solidFill>
                  <a:srgbClr val="000000"/>
                </a:solidFill>
              </a:rPr>
              <a:t>considérée comme opération de banque relevant de la finance islamique, toute opération de banque </a:t>
            </a:r>
            <a:r>
              <a:rPr lang="fr-FR" sz="2800" b="1" dirty="0">
                <a:solidFill>
                  <a:srgbClr val="0070C0"/>
                </a:solidFill>
              </a:rPr>
              <a:t>qui ne donne pas lieu à la perception ou au versement </a:t>
            </a:r>
            <a:r>
              <a:rPr lang="fr-FR" sz="2800" b="1" dirty="0" smtClean="0">
                <a:solidFill>
                  <a:srgbClr val="0070C0"/>
                </a:solidFill>
              </a:rPr>
              <a:t>d’intérêts</a:t>
            </a:r>
            <a:endParaRPr lang="fr-FR" sz="2800" dirty="0">
              <a:solidFill>
                <a:srgbClr val="000000"/>
              </a:solidFill>
            </a:endParaRPr>
          </a:p>
          <a:p>
            <a:pPr defTabSz="457200"/>
            <a:r>
              <a:rPr lang="fr-FR" sz="2800" dirty="0" smtClean="0">
                <a:solidFill>
                  <a:srgbClr val="000000"/>
                </a:solidFill>
              </a:rPr>
              <a:t>	Les </a:t>
            </a:r>
            <a:r>
              <a:rPr lang="fr-FR" sz="2800" dirty="0">
                <a:solidFill>
                  <a:srgbClr val="000000"/>
                </a:solidFill>
              </a:rPr>
              <a:t>opérations de banque relevant de la finance islamique, concernent les produits ci-après : </a:t>
            </a:r>
            <a:endParaRPr lang="fr-FR" sz="2800" dirty="0" smtClean="0">
              <a:solidFill>
                <a:srgbClr val="000000"/>
              </a:solidFill>
            </a:endParaRPr>
          </a:p>
          <a:p>
            <a:pPr marL="457200" indent="-457200" defTabSz="457200">
              <a:buFontTx/>
              <a:buChar char="-"/>
            </a:pPr>
            <a:r>
              <a:rPr lang="fr-FR" sz="2800" b="1" dirty="0" smtClean="0">
                <a:solidFill>
                  <a:srgbClr val="00B050"/>
                </a:solidFill>
              </a:rPr>
              <a:t>la </a:t>
            </a:r>
            <a:r>
              <a:rPr lang="fr-FR" sz="2800" b="1" dirty="0" err="1">
                <a:solidFill>
                  <a:srgbClr val="00B050"/>
                </a:solidFill>
              </a:rPr>
              <a:t>Mourabaha</a:t>
            </a:r>
            <a:r>
              <a:rPr lang="fr-FR" sz="2800" b="1" dirty="0">
                <a:solidFill>
                  <a:srgbClr val="00B050"/>
                </a:solidFill>
              </a:rPr>
              <a:t> ; </a:t>
            </a:r>
            <a:endParaRPr lang="fr-FR" sz="2800" b="1" dirty="0" smtClean="0">
              <a:solidFill>
                <a:srgbClr val="00B050"/>
              </a:solidFill>
            </a:endParaRPr>
          </a:p>
          <a:p>
            <a:pPr marL="457200" indent="-457200" defTabSz="457200">
              <a:buFontTx/>
              <a:buChar char="-"/>
            </a:pPr>
            <a:r>
              <a:rPr lang="fr-FR" sz="2800" b="1" dirty="0" smtClean="0">
                <a:solidFill>
                  <a:srgbClr val="0070C0"/>
                </a:solidFill>
              </a:rPr>
              <a:t>la </a:t>
            </a:r>
            <a:r>
              <a:rPr lang="fr-FR" sz="2800" b="1" dirty="0" err="1">
                <a:solidFill>
                  <a:srgbClr val="0070C0"/>
                </a:solidFill>
              </a:rPr>
              <a:t>Moucharaka</a:t>
            </a:r>
            <a:r>
              <a:rPr lang="fr-FR" sz="2800" b="1" dirty="0">
                <a:solidFill>
                  <a:srgbClr val="0070C0"/>
                </a:solidFill>
              </a:rPr>
              <a:t> ; </a:t>
            </a:r>
            <a:endParaRPr lang="fr-FR" sz="2800" b="1" dirty="0" smtClean="0">
              <a:solidFill>
                <a:srgbClr val="0070C0"/>
              </a:solidFill>
            </a:endParaRPr>
          </a:p>
          <a:p>
            <a:pPr marL="457200" indent="-457200" defTabSz="457200">
              <a:buFontTx/>
              <a:buChar char="-"/>
            </a:pPr>
            <a:r>
              <a:rPr lang="fr-FR" sz="2800" b="1" dirty="0" smtClean="0">
                <a:solidFill>
                  <a:srgbClr val="0070C0"/>
                </a:solidFill>
              </a:rPr>
              <a:t>la </a:t>
            </a:r>
            <a:r>
              <a:rPr lang="fr-FR" sz="2800" b="1" dirty="0" err="1">
                <a:solidFill>
                  <a:srgbClr val="0070C0"/>
                </a:solidFill>
              </a:rPr>
              <a:t>Moudaraba</a:t>
            </a:r>
            <a:r>
              <a:rPr lang="fr-FR" sz="2800" b="1" dirty="0">
                <a:solidFill>
                  <a:srgbClr val="0070C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a:t>
            </a:r>
            <a:r>
              <a:rPr lang="fr-FR" sz="2800" b="1" dirty="0" err="1" smtClean="0">
                <a:solidFill>
                  <a:srgbClr val="00B050"/>
                </a:solidFill>
              </a:rPr>
              <a:t>Ijara</a:t>
            </a:r>
            <a:r>
              <a:rPr lang="fr-FR" sz="2800" b="1" dirty="0" smtClean="0">
                <a:solidFill>
                  <a:srgbClr val="00B05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le </a:t>
            </a:r>
            <a:r>
              <a:rPr lang="fr-FR" sz="2800" b="1" dirty="0">
                <a:solidFill>
                  <a:srgbClr val="00B050"/>
                </a:solidFill>
              </a:rPr>
              <a:t>Salam ; </a:t>
            </a:r>
            <a:endParaRPr lang="fr-FR" sz="2800" b="1" dirty="0" smtClean="0">
              <a:solidFill>
                <a:srgbClr val="00B050"/>
              </a:solidFill>
            </a:endParaRPr>
          </a:p>
          <a:p>
            <a:pPr marL="457200" indent="-457200" defTabSz="457200">
              <a:buFontTx/>
              <a:buChar char="-"/>
            </a:pPr>
            <a:r>
              <a:rPr lang="fr-FR" sz="2800" b="1" dirty="0" smtClean="0">
                <a:solidFill>
                  <a:srgbClr val="00B050"/>
                </a:solidFill>
              </a:rPr>
              <a:t>l'</a:t>
            </a:r>
            <a:r>
              <a:rPr lang="fr-FR" sz="2800" b="1" dirty="0" err="1" smtClean="0">
                <a:solidFill>
                  <a:srgbClr val="00B050"/>
                </a:solidFill>
              </a:rPr>
              <a:t>Istisna’a</a:t>
            </a:r>
            <a:r>
              <a:rPr lang="fr-FR" sz="2800" b="1" dirty="0" smtClean="0">
                <a:solidFill>
                  <a:srgbClr val="00B05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les </a:t>
            </a:r>
            <a:r>
              <a:rPr lang="fr-FR" sz="2800" b="1" dirty="0">
                <a:solidFill>
                  <a:srgbClr val="00B050"/>
                </a:solidFill>
              </a:rPr>
              <a:t>comptes de dépôts ; </a:t>
            </a:r>
            <a:r>
              <a:rPr lang="fr-FR" sz="2800" b="1" dirty="0" smtClean="0">
                <a:solidFill>
                  <a:srgbClr val="00B050"/>
                </a:solidFill>
              </a:rPr>
              <a:t> </a:t>
            </a:r>
          </a:p>
          <a:p>
            <a:pPr marL="457200" indent="-457200" defTabSz="457200">
              <a:buFontTx/>
              <a:buChar char="-"/>
            </a:pPr>
            <a:r>
              <a:rPr lang="fr-FR" sz="2800" b="1" dirty="0" smtClean="0">
                <a:solidFill>
                  <a:srgbClr val="C00000"/>
                </a:solidFill>
              </a:rPr>
              <a:t>les </a:t>
            </a:r>
            <a:r>
              <a:rPr lang="fr-FR" sz="2800" b="1" dirty="0">
                <a:solidFill>
                  <a:srgbClr val="C00000"/>
                </a:solidFill>
              </a:rPr>
              <a:t>dépôts en comptes </a:t>
            </a:r>
            <a:r>
              <a:rPr lang="fr-FR" sz="2800" b="1" dirty="0" smtClean="0">
                <a:solidFill>
                  <a:srgbClr val="C00000"/>
                </a:solidFill>
              </a:rPr>
              <a:t>d’investissement </a:t>
            </a:r>
            <a:r>
              <a:rPr lang="fr-FR" sz="2800" b="1" dirty="0" smtClean="0">
                <a:solidFill>
                  <a:srgbClr val="0070C0"/>
                </a:solidFill>
              </a:rPr>
              <a:t>(LF 2023- exonération IBS pour 05 ans).</a:t>
            </a:r>
            <a:endParaRPr lang="fr-FR" sz="2800" b="1" dirty="0">
              <a:solidFill>
                <a:srgbClr val="0070C0"/>
              </a:solidFill>
            </a:endParaRPr>
          </a:p>
          <a:p>
            <a:pPr indent="449580" algn="just" defTabSz="457200"/>
            <a:r>
              <a:rPr lang="fr-FR" sz="2800" dirty="0">
                <a:solidFill>
                  <a:srgbClr val="000000"/>
                </a:solidFill>
                <a:latin typeface="Calibri" panose="020F0502020204030204" pitchFamily="34" charset="0"/>
                <a:ea typeface="Times New Roman" panose="02020603050405020304" pitchFamily="18" charset="0"/>
              </a:rPr>
              <a:t> </a:t>
            </a:r>
            <a:endParaRPr lang="fr-FR"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343781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162</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66546" y="1138332"/>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smtClean="0">
                <a:solidFill>
                  <a:srgbClr val="0070C0"/>
                </a:solidFill>
              </a:rPr>
              <a:t>-</a:t>
            </a:r>
            <a:r>
              <a:rPr lang="fr-FR" sz="2800" b="1" dirty="0">
                <a:solidFill>
                  <a:srgbClr val="0070C0"/>
                </a:solidFill>
              </a:rPr>
              <a:t>La </a:t>
            </a:r>
            <a:r>
              <a:rPr lang="fr-FR" sz="2800" b="1" dirty="0" err="1">
                <a:solidFill>
                  <a:srgbClr val="0070C0"/>
                </a:solidFill>
              </a:rPr>
              <a:t>Mourabaha</a:t>
            </a:r>
            <a:r>
              <a:rPr lang="fr-FR" sz="2800" dirty="0">
                <a:solidFill>
                  <a:srgbClr val="0070C0"/>
                </a:solidFill>
              </a:rPr>
              <a:t> </a:t>
            </a:r>
            <a:r>
              <a:rPr lang="fr-FR" sz="2800" dirty="0">
                <a:solidFill>
                  <a:srgbClr val="000000"/>
                </a:solidFill>
              </a:rPr>
              <a:t>est un contrat en vertu duquel la banque ou l’établissement financier </a:t>
            </a:r>
            <a:r>
              <a:rPr lang="fr-FR" sz="2800" b="1" dirty="0">
                <a:solidFill>
                  <a:srgbClr val="00B050"/>
                </a:solidFill>
              </a:rPr>
              <a:t>vend à un client </a:t>
            </a:r>
            <a:r>
              <a:rPr lang="fr-FR" sz="2800" dirty="0">
                <a:solidFill>
                  <a:srgbClr val="000000"/>
                </a:solidFill>
              </a:rPr>
              <a:t>un bien déterminé, meuble ou immeuble, propriété de la banque ou de l’établissement financier, au coût de son acquisition </a:t>
            </a:r>
            <a:r>
              <a:rPr lang="fr-FR" sz="2800" b="1" dirty="0">
                <a:solidFill>
                  <a:srgbClr val="00B050"/>
                </a:solidFill>
              </a:rPr>
              <a:t>augmenté d’une marge bénéficiaire </a:t>
            </a:r>
            <a:r>
              <a:rPr lang="fr-FR" sz="2800" dirty="0">
                <a:solidFill>
                  <a:srgbClr val="000000"/>
                </a:solidFill>
              </a:rPr>
              <a:t>convenus d’avance, et selon des modalités de paiement, arrêtées entre les deux parties.</a:t>
            </a:r>
          </a:p>
          <a:p>
            <a:pPr defTabSz="457200"/>
            <a:r>
              <a:rPr lang="fr-FR" sz="2800" dirty="0">
                <a:solidFill>
                  <a:srgbClr val="000000"/>
                </a:solidFill>
              </a:rPr>
              <a:t> </a:t>
            </a:r>
          </a:p>
        </p:txBody>
      </p:sp>
    </p:spTree>
    <p:extLst>
      <p:ext uri="{BB962C8B-B14F-4D97-AF65-F5344CB8AC3E}">
        <p14:creationId xmlns:p14="http://schemas.microsoft.com/office/powerpoint/2010/main" val="404629301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163</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27006" y="1504091"/>
            <a:ext cx="8912181" cy="4401205"/>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 </a:t>
            </a:r>
            <a:r>
              <a:rPr lang="fr-FR" sz="2800" b="1" dirty="0" err="1">
                <a:solidFill>
                  <a:srgbClr val="0070C0"/>
                </a:solidFill>
              </a:rPr>
              <a:t>Moucharaka</a:t>
            </a:r>
            <a:r>
              <a:rPr lang="fr-FR" sz="2800" dirty="0">
                <a:solidFill>
                  <a:srgbClr val="0070C0"/>
                </a:solidFill>
              </a:rPr>
              <a:t> </a:t>
            </a:r>
            <a:r>
              <a:rPr lang="fr-FR" sz="2800" dirty="0">
                <a:solidFill>
                  <a:srgbClr val="000000"/>
                </a:solidFill>
              </a:rPr>
              <a:t>est un contrat entre une banque ou un établissement financier et une ou plusieurs parties ayant pour objet </a:t>
            </a:r>
            <a:r>
              <a:rPr lang="fr-FR" sz="2800" b="1" dirty="0">
                <a:solidFill>
                  <a:srgbClr val="00B050"/>
                </a:solidFill>
              </a:rPr>
              <a:t>la participation dans le capital </a:t>
            </a:r>
            <a:r>
              <a:rPr lang="fr-FR" sz="2800" dirty="0">
                <a:solidFill>
                  <a:srgbClr val="000000"/>
                </a:solidFill>
              </a:rPr>
              <a:t>d'une entreprise, dans un projet ou dans des opérations commerciales en vue de la </a:t>
            </a:r>
            <a:r>
              <a:rPr lang="fr-FR" sz="2800" b="1" dirty="0">
                <a:solidFill>
                  <a:srgbClr val="00B050"/>
                </a:solidFill>
              </a:rPr>
              <a:t>réalisation de profits.</a:t>
            </a:r>
          </a:p>
          <a:p>
            <a:pPr defTabSz="457200"/>
            <a:r>
              <a:rPr lang="fr-FR" sz="2800" dirty="0">
                <a:solidFill>
                  <a:srgbClr val="000000"/>
                </a:solidFill>
              </a:rPr>
              <a:t> </a:t>
            </a:r>
          </a:p>
        </p:txBody>
      </p:sp>
    </p:spTree>
    <p:extLst>
      <p:ext uri="{BB962C8B-B14F-4D97-AF65-F5344CB8AC3E}">
        <p14:creationId xmlns:p14="http://schemas.microsoft.com/office/powerpoint/2010/main" val="119311983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164</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62043" y="1347337"/>
            <a:ext cx="8912181" cy="3539430"/>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 </a:t>
            </a:r>
            <a:r>
              <a:rPr lang="fr-FR" sz="2800" b="1" dirty="0" err="1">
                <a:solidFill>
                  <a:srgbClr val="0070C0"/>
                </a:solidFill>
              </a:rPr>
              <a:t>Moudaraba</a:t>
            </a:r>
            <a:r>
              <a:rPr lang="fr-FR" sz="2800" dirty="0">
                <a:solidFill>
                  <a:srgbClr val="0070C0"/>
                </a:solidFill>
              </a:rPr>
              <a:t> </a:t>
            </a:r>
            <a:r>
              <a:rPr lang="fr-FR" sz="2800" dirty="0">
                <a:solidFill>
                  <a:srgbClr val="000000"/>
                </a:solidFill>
              </a:rPr>
              <a:t>est un contrat en vertu duquel une banque ou un établissement financier, dénommé bailleur de fonds, </a:t>
            </a:r>
            <a:r>
              <a:rPr lang="fr-FR" sz="2800" b="1" dirty="0">
                <a:solidFill>
                  <a:srgbClr val="00B050"/>
                </a:solidFill>
              </a:rPr>
              <a:t>fourni le capital </a:t>
            </a:r>
            <a:r>
              <a:rPr lang="fr-FR" sz="2800" dirty="0">
                <a:solidFill>
                  <a:srgbClr val="000000"/>
                </a:solidFill>
              </a:rPr>
              <a:t>nécessaire à un </a:t>
            </a:r>
            <a:r>
              <a:rPr lang="fr-FR" sz="2800" b="1" dirty="0">
                <a:solidFill>
                  <a:srgbClr val="00B050"/>
                </a:solidFill>
              </a:rPr>
              <a:t>entrepreneur qui apporte son travail </a:t>
            </a:r>
            <a:r>
              <a:rPr lang="fr-FR" sz="2800" dirty="0">
                <a:solidFill>
                  <a:srgbClr val="000000"/>
                </a:solidFill>
              </a:rPr>
              <a:t>dans un projet en vue de la réalisation de profits.</a:t>
            </a:r>
          </a:p>
        </p:txBody>
      </p:sp>
    </p:spTree>
    <p:extLst>
      <p:ext uri="{BB962C8B-B14F-4D97-AF65-F5344CB8AC3E}">
        <p14:creationId xmlns:p14="http://schemas.microsoft.com/office/powerpoint/2010/main" val="5247123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165</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6955" y="1164457"/>
            <a:ext cx="8912181" cy="4401205"/>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t>
            </a:r>
            <a:r>
              <a:rPr lang="fr-FR" sz="2800" b="1" dirty="0" err="1">
                <a:solidFill>
                  <a:srgbClr val="0070C0"/>
                </a:solidFill>
              </a:rPr>
              <a:t>Ijara</a:t>
            </a:r>
            <a:r>
              <a:rPr lang="fr-FR" sz="2800" dirty="0">
                <a:solidFill>
                  <a:srgbClr val="0070C0"/>
                </a:solidFill>
              </a:rPr>
              <a:t> </a:t>
            </a:r>
            <a:r>
              <a:rPr lang="fr-FR" sz="2800" dirty="0">
                <a:solidFill>
                  <a:srgbClr val="000000"/>
                </a:solidFill>
              </a:rPr>
              <a:t>est un </a:t>
            </a:r>
            <a:r>
              <a:rPr lang="fr-FR" sz="2800" b="1" dirty="0">
                <a:solidFill>
                  <a:srgbClr val="00B050"/>
                </a:solidFill>
              </a:rPr>
              <a:t>contrat de location </a:t>
            </a:r>
            <a:r>
              <a:rPr lang="fr-FR" sz="2800" dirty="0">
                <a:solidFill>
                  <a:srgbClr val="000000"/>
                </a:solidFill>
              </a:rPr>
              <a:t>au terme duquel la banque ou l’établissement financier, dénommé bailleur, met à la disposition d’un client, dénommé preneur, à titre locatif, un bien meuble ou immeuble, dont il est propriétaire, pour une période déterminée, en contrepartie de </a:t>
            </a:r>
            <a:r>
              <a:rPr lang="fr-FR" sz="2800" b="1" dirty="0">
                <a:solidFill>
                  <a:srgbClr val="00B050"/>
                </a:solidFill>
              </a:rPr>
              <a:t>paiement d’un loyer </a:t>
            </a:r>
            <a:r>
              <a:rPr lang="fr-FR" sz="2800" dirty="0">
                <a:solidFill>
                  <a:srgbClr val="000000"/>
                </a:solidFill>
              </a:rPr>
              <a:t>fixé dans le contrat.</a:t>
            </a:r>
          </a:p>
        </p:txBody>
      </p:sp>
    </p:spTree>
    <p:extLst>
      <p:ext uri="{BB962C8B-B14F-4D97-AF65-F5344CB8AC3E}">
        <p14:creationId xmlns:p14="http://schemas.microsoft.com/office/powerpoint/2010/main" val="148561033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166</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27006" y="1686972"/>
            <a:ext cx="8912181" cy="3539430"/>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 Salam</a:t>
            </a:r>
            <a:r>
              <a:rPr lang="fr-FR" sz="2800" dirty="0">
                <a:solidFill>
                  <a:srgbClr val="000000"/>
                </a:solidFill>
              </a:rPr>
              <a:t> est un contrat par lequel la banque ou l’établissement financier intervient en qualité </a:t>
            </a:r>
            <a:r>
              <a:rPr lang="fr-FR" sz="2800" b="1" dirty="0">
                <a:solidFill>
                  <a:srgbClr val="00B050"/>
                </a:solidFill>
              </a:rPr>
              <a:t>d’acquéreur d’une marchandise</a:t>
            </a:r>
            <a:r>
              <a:rPr lang="fr-FR" sz="2800" dirty="0">
                <a:solidFill>
                  <a:srgbClr val="000000"/>
                </a:solidFill>
              </a:rPr>
              <a:t>, qui lui sera livrée à terme par son client, en contrepartie d’un paiement comptant et immédiat.</a:t>
            </a:r>
          </a:p>
        </p:txBody>
      </p:sp>
    </p:spTree>
    <p:extLst>
      <p:ext uri="{BB962C8B-B14F-4D97-AF65-F5344CB8AC3E}">
        <p14:creationId xmlns:p14="http://schemas.microsoft.com/office/powerpoint/2010/main" val="42106711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167</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92672" y="1382971"/>
            <a:ext cx="8912181" cy="4832092"/>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t>
            </a:r>
            <a:r>
              <a:rPr lang="fr-FR" sz="2800" b="1" dirty="0" err="1">
                <a:solidFill>
                  <a:srgbClr val="0070C0"/>
                </a:solidFill>
              </a:rPr>
              <a:t>Istisna’a</a:t>
            </a:r>
            <a:r>
              <a:rPr lang="fr-FR" sz="2800" dirty="0">
                <a:solidFill>
                  <a:srgbClr val="0070C0"/>
                </a:solidFill>
              </a:rPr>
              <a:t> </a:t>
            </a:r>
            <a:r>
              <a:rPr lang="fr-FR" sz="2800" dirty="0">
                <a:solidFill>
                  <a:srgbClr val="000000"/>
                </a:solidFill>
              </a:rPr>
              <a:t>est un contrat en vertu duquel la banque ou l’établissement financier, s’engage à livrer à son client, donneur d’ordre, ou à acheter auprès d’un fabricant, un bien à fabriquer selon des caractéristiques définies et convenues entre les parties, à un prix fixé, selon des modalités de paiement préalablement arrêtées par les deux parties.</a:t>
            </a:r>
          </a:p>
        </p:txBody>
      </p:sp>
    </p:spTree>
    <p:extLst>
      <p:ext uri="{BB962C8B-B14F-4D97-AF65-F5344CB8AC3E}">
        <p14:creationId xmlns:p14="http://schemas.microsoft.com/office/powerpoint/2010/main" val="373911388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168</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329214" y="1779610"/>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254188" y="929326"/>
            <a:ext cx="8912181" cy="3970318"/>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-Les comptes de dépôts</a:t>
            </a:r>
            <a:r>
              <a:rPr lang="fr-FR" sz="2800" b="1" dirty="0">
                <a:solidFill>
                  <a:srgbClr val="000000"/>
                </a:solidFill>
              </a:rPr>
              <a:t>,</a:t>
            </a:r>
            <a:r>
              <a:rPr lang="fr-FR" sz="2800" dirty="0">
                <a:solidFill>
                  <a:srgbClr val="000000"/>
                </a:solidFill>
              </a:rPr>
              <a:t> sont des comptes abritant des fonds confiés à une banque par des particuliers ou des entités, avec l’engagement de restituer ces fonds ou leur équivalent, au déposant ou à une autre personne désignée, à la demande ou selon des conditions convenues d’avance.</a:t>
            </a:r>
          </a:p>
        </p:txBody>
      </p:sp>
    </p:spTree>
    <p:extLst>
      <p:ext uri="{BB962C8B-B14F-4D97-AF65-F5344CB8AC3E}">
        <p14:creationId xmlns:p14="http://schemas.microsoft.com/office/powerpoint/2010/main" val="11402355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169</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241880" y="1425714"/>
            <a:ext cx="8912181" cy="3970318"/>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-Les dépôts en comptes d’investissement,</a:t>
            </a:r>
            <a:r>
              <a:rPr lang="fr-FR" sz="2800" dirty="0">
                <a:solidFill>
                  <a:srgbClr val="0070C0"/>
                </a:solidFill>
              </a:rPr>
              <a:t> </a:t>
            </a:r>
            <a:r>
              <a:rPr lang="fr-FR" sz="2800" dirty="0">
                <a:solidFill>
                  <a:srgbClr val="000000"/>
                </a:solidFill>
              </a:rPr>
              <a:t>sont des </a:t>
            </a:r>
            <a:r>
              <a:rPr lang="fr-FR" sz="2800" b="1" dirty="0">
                <a:solidFill>
                  <a:srgbClr val="00B050"/>
                </a:solidFill>
              </a:rPr>
              <a:t>placements à terme </a:t>
            </a:r>
            <a:r>
              <a:rPr lang="fr-FR" sz="2800" dirty="0">
                <a:solidFill>
                  <a:srgbClr val="000000"/>
                </a:solidFill>
              </a:rPr>
              <a:t>laissés à la disposition de la banque par le déposant dans le but d’être </a:t>
            </a:r>
            <a:r>
              <a:rPr lang="fr-FR" sz="2800" b="1" dirty="0">
                <a:solidFill>
                  <a:srgbClr val="00B050"/>
                </a:solidFill>
              </a:rPr>
              <a:t>investis dans des financements islamiques et d’en générer des profits.</a:t>
            </a:r>
          </a:p>
          <a:p>
            <a:pPr defTabSz="457200"/>
            <a:r>
              <a:rPr lang="fr-FR" sz="2800" dirty="0">
                <a:solidFill>
                  <a:srgbClr val="000000"/>
                </a:solidFill>
              </a:rPr>
              <a:t> </a:t>
            </a:r>
          </a:p>
        </p:txBody>
      </p:sp>
    </p:spTree>
    <p:extLst>
      <p:ext uri="{BB962C8B-B14F-4D97-AF65-F5344CB8AC3E}">
        <p14:creationId xmlns:p14="http://schemas.microsoft.com/office/powerpoint/2010/main" val="3713460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Equilibre budgétaire 2025</a:t>
            </a:r>
            <a:endParaRPr lang="fr-FR" b="1" dirty="0">
              <a:solidFill>
                <a:srgbClr val="0070C0"/>
              </a:solidFill>
            </a:endParaRPr>
          </a:p>
        </p:txBody>
      </p:sp>
      <p:sp>
        <p:nvSpPr>
          <p:cNvPr id="3" name="Espace réservé du contenu 2"/>
          <p:cNvSpPr>
            <a:spLocks noGrp="1"/>
          </p:cNvSpPr>
          <p:nvPr>
            <p:ph idx="1"/>
          </p:nvPr>
        </p:nvSpPr>
        <p:spPr/>
        <p:txBody>
          <a:bodyPr/>
          <a:lstStyle/>
          <a:p>
            <a:r>
              <a:rPr lang="fr-FR" b="1" dirty="0" smtClean="0"/>
              <a:t>Le déficit sera financé par le </a:t>
            </a:r>
            <a:r>
              <a:rPr lang="fr-FR" b="1" dirty="0" smtClean="0">
                <a:solidFill>
                  <a:srgbClr val="0070C0"/>
                </a:solidFill>
              </a:rPr>
              <a:t>FRR et l’ endettement interne </a:t>
            </a:r>
            <a:r>
              <a:rPr lang="fr-FR" b="1" dirty="0" smtClean="0"/>
              <a:t>(financement bancaire et non bancaire)</a:t>
            </a:r>
          </a:p>
          <a:p>
            <a:endParaRPr lang="fr-FR" b="1" dirty="0" smtClean="0"/>
          </a:p>
          <a:p>
            <a:r>
              <a:rPr lang="fr-FR" b="1" dirty="0" smtClean="0"/>
              <a:t>Endettement public: juin 2024</a:t>
            </a:r>
          </a:p>
          <a:p>
            <a:pPr marL="0" indent="0">
              <a:buNone/>
            </a:pPr>
            <a:r>
              <a:rPr lang="fr-FR" dirty="0"/>
              <a:t>	</a:t>
            </a:r>
            <a:r>
              <a:rPr lang="fr-FR" b="1" dirty="0" smtClean="0">
                <a:solidFill>
                  <a:srgbClr val="FF0000"/>
                </a:solidFill>
              </a:rPr>
              <a:t>-Interne : 15795 mds DA</a:t>
            </a:r>
          </a:p>
          <a:p>
            <a:pPr marL="0" indent="0">
              <a:buNone/>
            </a:pPr>
            <a:r>
              <a:rPr lang="fr-FR" dirty="0"/>
              <a:t>	</a:t>
            </a:r>
            <a:r>
              <a:rPr lang="fr-FR" b="1" dirty="0" smtClean="0">
                <a:solidFill>
                  <a:srgbClr val="00B050"/>
                </a:solidFill>
              </a:rPr>
              <a:t>-Externe : 854 millions $</a:t>
            </a:r>
          </a:p>
          <a:p>
            <a:pPr marL="0" indent="0">
              <a:buNone/>
            </a:pPr>
            <a:r>
              <a:rPr lang="fr-FR" b="1" dirty="0">
                <a:solidFill>
                  <a:srgbClr val="00B050"/>
                </a:solidFill>
              </a:rPr>
              <a:t>	</a:t>
            </a:r>
          </a:p>
        </p:txBody>
      </p:sp>
    </p:spTree>
    <p:extLst>
      <p:ext uri="{BB962C8B-B14F-4D97-AF65-F5344CB8AC3E}">
        <p14:creationId xmlns:p14="http://schemas.microsoft.com/office/powerpoint/2010/main" val="27329280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170</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4832092"/>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Il </a:t>
            </a:r>
            <a:r>
              <a:rPr lang="fr-FR" sz="2800" dirty="0">
                <a:solidFill>
                  <a:srgbClr val="000000"/>
                </a:solidFill>
              </a:rPr>
              <a:t>est entendu par </a:t>
            </a:r>
            <a:r>
              <a:rPr lang="fr-FR" sz="2800" b="1" dirty="0">
                <a:solidFill>
                  <a:srgbClr val="00B050"/>
                </a:solidFill>
              </a:rPr>
              <a:t>«guichet de finance islamique»,</a:t>
            </a:r>
            <a:r>
              <a:rPr lang="fr-FR" sz="2800" dirty="0">
                <a:solidFill>
                  <a:srgbClr val="00B050"/>
                </a:solidFill>
              </a:rPr>
              <a:t> </a:t>
            </a:r>
            <a:r>
              <a:rPr lang="fr-FR" sz="2800" dirty="0">
                <a:solidFill>
                  <a:srgbClr val="000000"/>
                </a:solidFill>
              </a:rPr>
              <a:t>la structure chargée exclusivement des services et des produits de finance islamique, au niveau de la banque ou de l’établissement financier. </a:t>
            </a:r>
            <a:endParaRPr lang="fr-FR" sz="2800" dirty="0" smtClean="0">
              <a:solidFill>
                <a:srgbClr val="000000"/>
              </a:solidFill>
            </a:endParaRPr>
          </a:p>
          <a:p>
            <a:pPr defTabSz="457200"/>
            <a:endParaRPr lang="fr-FR" sz="2800" dirty="0">
              <a:solidFill>
                <a:srgbClr val="000000"/>
              </a:solidFill>
            </a:endParaRPr>
          </a:p>
          <a:p>
            <a:pPr defTabSz="457200"/>
            <a:r>
              <a:rPr lang="fr-FR" sz="2800" dirty="0" smtClean="0">
                <a:solidFill>
                  <a:srgbClr val="000000"/>
                </a:solidFill>
              </a:rPr>
              <a:t>	Le </a:t>
            </a:r>
            <a:r>
              <a:rPr lang="fr-FR" sz="2800" dirty="0">
                <a:solidFill>
                  <a:srgbClr val="000000"/>
                </a:solidFill>
              </a:rPr>
              <a:t>« guichet de finance islamique », </a:t>
            </a:r>
            <a:r>
              <a:rPr lang="fr-FR" sz="2800" b="1" dirty="0">
                <a:solidFill>
                  <a:srgbClr val="0070C0"/>
                </a:solidFill>
              </a:rPr>
              <a:t>doit être financièrement indépendant</a:t>
            </a:r>
            <a:r>
              <a:rPr lang="fr-FR" sz="2800" dirty="0">
                <a:solidFill>
                  <a:srgbClr val="000000"/>
                </a:solidFill>
              </a:rPr>
              <a:t> des autres structures de la banque ou de l'établissement financier. </a:t>
            </a:r>
          </a:p>
        </p:txBody>
      </p:sp>
    </p:spTree>
    <p:extLst>
      <p:ext uri="{BB962C8B-B14F-4D97-AF65-F5344CB8AC3E}">
        <p14:creationId xmlns:p14="http://schemas.microsoft.com/office/powerpoint/2010/main" val="375031163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171</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a:t>
            </a:r>
            <a:r>
              <a:rPr lang="fr-FR" sz="2800" b="1" dirty="0" smtClean="0">
                <a:solidFill>
                  <a:srgbClr val="00B050"/>
                </a:solidFill>
              </a:rPr>
              <a:t>La </a:t>
            </a:r>
            <a:r>
              <a:rPr lang="fr-FR" sz="2800" b="1" dirty="0">
                <a:solidFill>
                  <a:srgbClr val="00B050"/>
                </a:solidFill>
              </a:rPr>
              <a:t>comptabilité </a:t>
            </a:r>
            <a:r>
              <a:rPr lang="fr-FR" sz="2800" dirty="0">
                <a:solidFill>
                  <a:srgbClr val="000000"/>
                </a:solidFill>
              </a:rPr>
              <a:t>du «guichet de finance islamique», </a:t>
            </a:r>
            <a:r>
              <a:rPr lang="fr-FR" sz="2800" b="1" dirty="0">
                <a:solidFill>
                  <a:srgbClr val="0070C0"/>
                </a:solidFill>
              </a:rPr>
              <a:t>doit être totalement séparée </a:t>
            </a:r>
            <a:r>
              <a:rPr lang="fr-FR" sz="2800" dirty="0">
                <a:solidFill>
                  <a:srgbClr val="000000"/>
                </a:solidFill>
              </a:rPr>
              <a:t>de la comptabilité des autres structures de la banque ou de l’établissement financier. </a:t>
            </a:r>
          </a:p>
          <a:p>
            <a:pPr defTabSz="457200"/>
            <a:endParaRPr lang="fr-FR" sz="2800" dirty="0" smtClean="0">
              <a:solidFill>
                <a:srgbClr val="000000"/>
              </a:solidFill>
            </a:endParaRPr>
          </a:p>
          <a:p>
            <a:pPr defTabSz="457200"/>
            <a:r>
              <a:rPr lang="fr-FR" sz="2800" dirty="0">
                <a:solidFill>
                  <a:srgbClr val="000000"/>
                </a:solidFill>
              </a:rPr>
              <a:t>	</a:t>
            </a:r>
            <a:r>
              <a:rPr lang="fr-FR" sz="2800" dirty="0" smtClean="0">
                <a:solidFill>
                  <a:srgbClr val="000000"/>
                </a:solidFill>
              </a:rPr>
              <a:t>Cette </a:t>
            </a:r>
            <a:r>
              <a:rPr lang="fr-FR" sz="2800" dirty="0">
                <a:solidFill>
                  <a:srgbClr val="000000"/>
                </a:solidFill>
              </a:rPr>
              <a:t>séparation, doit notamment permettre </a:t>
            </a:r>
            <a:r>
              <a:rPr lang="fr-FR" sz="2800" b="1" dirty="0">
                <a:solidFill>
                  <a:srgbClr val="0070C0"/>
                </a:solidFill>
              </a:rPr>
              <a:t>l’établissement de l’ensemble des états financiers</a:t>
            </a:r>
            <a:r>
              <a:rPr lang="fr-FR" sz="2800" dirty="0">
                <a:solidFill>
                  <a:srgbClr val="000000"/>
                </a:solidFill>
              </a:rPr>
              <a:t>, exclusivement dédiés à l’activité du «guichet de finance islamique». </a:t>
            </a:r>
          </a:p>
        </p:txBody>
      </p:sp>
    </p:spTree>
    <p:extLst>
      <p:ext uri="{BB962C8B-B14F-4D97-AF65-F5344CB8AC3E}">
        <p14:creationId xmlns:p14="http://schemas.microsoft.com/office/powerpoint/2010/main" val="83196103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172</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a:t>
            </a:r>
            <a:r>
              <a:rPr lang="fr-FR" sz="2800" b="1" dirty="0" smtClean="0">
                <a:solidFill>
                  <a:srgbClr val="0070C0"/>
                </a:solidFill>
              </a:rPr>
              <a:t>Les </a:t>
            </a:r>
            <a:r>
              <a:rPr lang="fr-FR" sz="2800" b="1" dirty="0">
                <a:solidFill>
                  <a:srgbClr val="0070C0"/>
                </a:solidFill>
              </a:rPr>
              <a:t>comptes client </a:t>
            </a:r>
            <a:r>
              <a:rPr lang="fr-FR" sz="2800" dirty="0">
                <a:solidFill>
                  <a:srgbClr val="000000"/>
                </a:solidFill>
              </a:rPr>
              <a:t>du « guichet de finance islamique », </a:t>
            </a:r>
            <a:r>
              <a:rPr lang="fr-FR" sz="2800" b="1" dirty="0">
                <a:solidFill>
                  <a:srgbClr val="00B050"/>
                </a:solidFill>
              </a:rPr>
              <a:t>doivent être indépendants </a:t>
            </a:r>
            <a:r>
              <a:rPr lang="fr-FR" sz="2800" dirty="0">
                <a:solidFill>
                  <a:srgbClr val="000000"/>
                </a:solidFill>
              </a:rPr>
              <a:t>du reste des comptes de la clientèle. </a:t>
            </a:r>
          </a:p>
          <a:p>
            <a:pPr defTabSz="457200"/>
            <a:endParaRPr lang="fr-FR" sz="2800" dirty="0" smtClean="0">
              <a:solidFill>
                <a:srgbClr val="000000"/>
              </a:solidFill>
            </a:endParaRPr>
          </a:p>
          <a:p>
            <a:pPr defTabSz="457200"/>
            <a:r>
              <a:rPr lang="fr-FR" sz="2800" dirty="0">
                <a:solidFill>
                  <a:srgbClr val="000000"/>
                </a:solidFill>
              </a:rPr>
              <a:t>	</a:t>
            </a:r>
            <a:r>
              <a:rPr lang="fr-FR" sz="2800" dirty="0" smtClean="0">
                <a:solidFill>
                  <a:srgbClr val="000000"/>
                </a:solidFill>
              </a:rPr>
              <a:t>L’indépendance </a:t>
            </a:r>
            <a:r>
              <a:rPr lang="fr-FR" sz="2800" dirty="0">
                <a:solidFill>
                  <a:srgbClr val="000000"/>
                </a:solidFill>
              </a:rPr>
              <a:t>du «guichet de finance islamique» est assurée par une </a:t>
            </a:r>
            <a:r>
              <a:rPr lang="fr-FR" sz="2800" b="1" dirty="0">
                <a:solidFill>
                  <a:srgbClr val="FF0000"/>
                </a:solidFill>
              </a:rPr>
              <a:t>organisation et un personnel exclusivement dédiés</a:t>
            </a:r>
            <a:r>
              <a:rPr lang="fr-FR" sz="2800" dirty="0">
                <a:solidFill>
                  <a:srgbClr val="000000"/>
                </a:solidFill>
              </a:rPr>
              <a:t>, y compris au niveau du réseau de la banque ou de l’établissement financier.</a:t>
            </a:r>
          </a:p>
          <a:p>
            <a:pPr defTabSz="457200"/>
            <a:r>
              <a:rPr lang="fr-FR" sz="2800" dirty="0">
                <a:solidFill>
                  <a:srgbClr val="000000"/>
                </a:solidFill>
              </a:rPr>
              <a:t> </a:t>
            </a:r>
          </a:p>
        </p:txBody>
      </p:sp>
    </p:spTree>
    <p:extLst>
      <p:ext uri="{BB962C8B-B14F-4D97-AF65-F5344CB8AC3E}">
        <p14:creationId xmlns:p14="http://schemas.microsoft.com/office/powerpoint/2010/main" val="25402337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173</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89397" y="299738"/>
            <a:ext cx="10220259" cy="523220"/>
          </a:xfrm>
          <a:prstGeom prst="rect">
            <a:avLst/>
          </a:prstGeom>
        </p:spPr>
        <p:txBody>
          <a:bodyPr wrap="square">
            <a:spAutoFit/>
          </a:bodyPr>
          <a:lstStyle/>
          <a:p>
            <a:pPr defTabSz="457200"/>
            <a:r>
              <a:rPr lang="fr-FR" sz="2800" dirty="0" smtClean="0">
                <a:solidFill>
                  <a:srgbClr val="000000"/>
                </a:solidFill>
              </a:rPr>
              <a:t>	</a:t>
            </a:r>
            <a:endParaRPr lang="fr-FR" sz="2800"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884719" y="0"/>
            <a:ext cx="10326109" cy="4031873"/>
          </a:xfrm>
          <a:prstGeom prst="rect">
            <a:avLst/>
          </a:prstGeom>
        </p:spPr>
        <p:txBody>
          <a:bodyPr wrap="square">
            <a:spAutoFit/>
          </a:bodyPr>
          <a:lstStyle/>
          <a:p>
            <a:pPr algn="ctr"/>
            <a:endParaRPr lang="fr-FR"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fr-FR" sz="2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defTabSz="457200"/>
            <a:endParaRPr lang="fr-FR" sz="32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defTabSz="457200"/>
            <a:endParaRPr lang="fr-FR"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defTabSz="457200"/>
            <a:r>
              <a:rPr lang="fr-FR" sz="32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-Tableau des taux d’ intérêt bancaire – S2/2024 et S1/2025</a:t>
            </a:r>
            <a:endParaRPr lang="fr-FR"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eaLnBrk="0" fontAlgn="base" hangingPunct="0"/>
            <a:r>
              <a:rPr lang="fr-FR"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FR"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1894711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Taux d’intérêt bancaire – S2/2024</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161" y="1417638"/>
            <a:ext cx="10676585" cy="4800600"/>
          </a:xfrm>
        </p:spPr>
      </p:pic>
    </p:spTree>
    <p:extLst>
      <p:ext uri="{BB962C8B-B14F-4D97-AF65-F5344CB8AC3E}">
        <p14:creationId xmlns:p14="http://schemas.microsoft.com/office/powerpoint/2010/main" val="372177097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83" y="195943"/>
            <a:ext cx="11704319" cy="6400800"/>
          </a:xfrm>
        </p:spPr>
      </p:pic>
    </p:spTree>
    <p:extLst>
      <p:ext uri="{BB962C8B-B14F-4D97-AF65-F5344CB8AC3E}">
        <p14:creationId xmlns:p14="http://schemas.microsoft.com/office/powerpoint/2010/main" val="20744098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43944" y="733622"/>
            <a:ext cx="11088894" cy="60631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fr-FR" sz="4400" b="1" dirty="0" smtClean="0">
              <a:solidFill>
                <a:srgbClr val="00B050"/>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rgbClr val="00B050"/>
                </a:solidFill>
                <a:effectLst>
                  <a:outerShdw blurRad="38100" dist="38100" dir="2700000" algn="tl">
                    <a:srgbClr val="000000">
                      <a:alpha val="43137"/>
                    </a:srgbClr>
                  </a:outerShdw>
                </a:effectLst>
                <a:latin typeface="Book Antiqua" pitchFamily="18" charset="0"/>
              </a:rPr>
              <a:t>MERCI</a:t>
            </a:r>
            <a:endParaRPr lang="fr-FR" sz="4400" b="1" dirty="0" smtClean="0">
              <a:solidFill>
                <a:srgbClr val="FF0000"/>
              </a:solidFill>
              <a:effectLst>
                <a:outerShdw blurRad="38100" dist="38100" dir="2700000" algn="tl">
                  <a:srgbClr val="000000">
                    <a:alpha val="43137"/>
                  </a:srgbClr>
                </a:outerShdw>
              </a:effectLst>
              <a:latin typeface="Book Antiqua" pitchFamily="18" charset="0"/>
            </a:endParaRPr>
          </a:p>
          <a:p>
            <a:pPr algn="ctr"/>
            <a:r>
              <a:rPr lang="fr-FR" sz="4400" b="1" dirty="0">
                <a:solidFill>
                  <a:srgbClr val="0070C0"/>
                </a:solidFill>
                <a:effectLst>
                  <a:outerShdw blurRad="38100" dist="38100" dir="2700000" algn="tl">
                    <a:srgbClr val="000000">
                      <a:alpha val="43137"/>
                    </a:srgbClr>
                  </a:outerShdw>
                </a:effectLst>
                <a:latin typeface="Book Antiqua" pitchFamily="18" charset="0"/>
              </a:rPr>
              <a:t>P</a:t>
            </a:r>
            <a:r>
              <a:rPr lang="fr-FR" sz="4400" b="1" dirty="0" smtClean="0">
                <a:solidFill>
                  <a:srgbClr val="0070C0"/>
                </a:solidFill>
                <a:effectLst>
                  <a:outerShdw blurRad="38100" dist="38100" dir="2700000" algn="tl">
                    <a:srgbClr val="000000">
                      <a:alpha val="43137"/>
                    </a:srgbClr>
                  </a:outerShdw>
                </a:effectLst>
                <a:latin typeface="Book Antiqua" pitchFamily="18" charset="0"/>
              </a:rPr>
              <a:t>our votre </a:t>
            </a:r>
            <a:r>
              <a:rPr lang="fr-FR" sz="4400" b="1" dirty="0">
                <a:solidFill>
                  <a:srgbClr val="0070C0"/>
                </a:solidFill>
                <a:effectLst>
                  <a:outerShdw blurRad="38100" dist="38100" dir="2700000" algn="tl">
                    <a:srgbClr val="000000">
                      <a:alpha val="43137"/>
                    </a:srgbClr>
                  </a:outerShdw>
                </a:effectLst>
                <a:latin typeface="Book Antiqua" pitchFamily="18" charset="0"/>
              </a:rPr>
              <a:t>participation et </a:t>
            </a:r>
            <a:r>
              <a:rPr lang="fr-FR" sz="4400" b="1" dirty="0" smtClean="0">
                <a:solidFill>
                  <a:srgbClr val="0070C0"/>
                </a:solidFill>
                <a:effectLst>
                  <a:outerShdw blurRad="38100" dist="38100" dir="2700000" algn="tl">
                    <a:srgbClr val="000000">
                      <a:alpha val="43137"/>
                    </a:srgbClr>
                  </a:outerShdw>
                </a:effectLst>
                <a:latin typeface="Book Antiqua" pitchFamily="18" charset="0"/>
              </a:rPr>
              <a:t>interactivité</a:t>
            </a:r>
          </a:p>
          <a:p>
            <a:pPr algn="ctr"/>
            <a:endParaRPr lang="fr-FR" sz="4400" b="1" dirty="0" smtClean="0">
              <a:solidFill>
                <a:srgbClr val="0070C0"/>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rgbClr val="FFC000"/>
                </a:solidFill>
                <a:effectLst>
                  <a:outerShdw blurRad="38100" dist="38100" dir="2700000" algn="tl">
                    <a:srgbClr val="000000">
                      <a:alpha val="43137"/>
                    </a:srgbClr>
                  </a:outerShdw>
                </a:effectLst>
                <a:latin typeface="Book Antiqua" pitchFamily="18" charset="0"/>
              </a:rPr>
              <a:t>BONNE ANNEE </a:t>
            </a:r>
            <a:r>
              <a:rPr lang="fr-FR" sz="4400" b="1" dirty="0" smtClean="0">
                <a:solidFill>
                  <a:srgbClr val="0070C0"/>
                </a:solidFill>
                <a:effectLst>
                  <a:outerShdw blurRad="38100" dist="38100" dir="2700000" algn="tl">
                    <a:srgbClr val="000000">
                      <a:alpha val="43137"/>
                    </a:srgbClr>
                  </a:outerShdw>
                </a:effectLst>
                <a:latin typeface="Book Antiqua" pitchFamily="18" charset="0"/>
              </a:rPr>
              <a:t>et </a:t>
            </a:r>
            <a:r>
              <a:rPr lang="fr-FR" sz="4400" b="1" dirty="0" smtClean="0">
                <a:solidFill>
                  <a:schemeClr val="accent5">
                    <a:lumMod val="60000"/>
                    <a:lumOff val="40000"/>
                  </a:schemeClr>
                </a:solidFill>
                <a:effectLst>
                  <a:outerShdw blurRad="38100" dist="38100" dir="2700000" algn="tl">
                    <a:srgbClr val="000000">
                      <a:alpha val="43137"/>
                    </a:srgbClr>
                  </a:outerShdw>
                </a:effectLst>
                <a:latin typeface="Book Antiqua" pitchFamily="18" charset="0"/>
              </a:rPr>
              <a:t>meilleurs vœux 2025</a:t>
            </a:r>
          </a:p>
          <a:p>
            <a:pPr algn="ctr"/>
            <a:endParaRPr lang="fr-FR" sz="4400" b="1" dirty="0" smtClean="0">
              <a:solidFill>
                <a:schemeClr val="tx1"/>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chemeClr val="tx1"/>
                </a:solidFill>
                <a:effectLst>
                  <a:outerShdw blurRad="38100" dist="38100" dir="2700000" algn="tl">
                    <a:srgbClr val="000000">
                      <a:alpha val="43137"/>
                    </a:srgbClr>
                  </a:outerShdw>
                </a:effectLst>
                <a:latin typeface="Book Antiqua" pitchFamily="18" charset="0"/>
              </a:rPr>
              <a:t>Contact émail: </a:t>
            </a:r>
            <a:r>
              <a:rPr lang="fr-FR" sz="4400" b="1" dirty="0" smtClean="0">
                <a:solidFill>
                  <a:srgbClr val="C00000"/>
                </a:solidFill>
                <a:effectLst>
                  <a:outerShdw blurRad="38100" dist="38100" dir="2700000" algn="tl">
                    <a:srgbClr val="000000">
                      <a:alpha val="43137"/>
                    </a:srgbClr>
                  </a:outerShdw>
                </a:effectLst>
                <a:latin typeface="Book Antiqua" pitchFamily="18" charset="0"/>
              </a:rPr>
              <a:t>skaciaissa@gmail.com</a:t>
            </a:r>
            <a:endParaRPr lang="fr-FR" sz="4400" b="1" dirty="0">
              <a:solidFill>
                <a:srgbClr val="C00000"/>
              </a:solidFill>
              <a:effectLst>
                <a:outerShdw blurRad="38100" dist="38100" dir="2700000" algn="tl">
                  <a:srgbClr val="000000">
                    <a:alpha val="43137"/>
                  </a:srgbClr>
                </a:outerShdw>
              </a:effectLst>
              <a:latin typeface="Book Antiqua" pitchFamily="18" charset="0"/>
            </a:endParaRPr>
          </a:p>
          <a:p>
            <a:pPr algn="ctr"/>
            <a:endParaRPr lang="fr-FR" sz="4400" b="1" dirty="0">
              <a:solidFill>
                <a:prstClr val="black"/>
              </a:solidFill>
              <a:effectLst>
                <a:outerShdw blurRad="38100" dist="38100" dir="2700000" algn="tl">
                  <a:srgbClr val="000000">
                    <a:alpha val="43137"/>
                  </a:srgbClr>
                </a:outerShdw>
              </a:effectLst>
              <a:latin typeface="Book Antiqua" pitchFamily="18" charset="0"/>
            </a:endParaRPr>
          </a:p>
          <a:p>
            <a:pPr algn="ctr"/>
            <a:endParaRPr lang="fr-FR" sz="3600" b="1" dirty="0">
              <a:solidFill>
                <a:prstClr val="black"/>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2134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8237" y="362214"/>
            <a:ext cx="10972800" cy="1143000"/>
          </a:xfrm>
        </p:spPr>
        <p:txBody>
          <a:bodyPr>
            <a:normAutofit fontScale="90000"/>
          </a:bodyPr>
          <a:lstStyle/>
          <a:p>
            <a:pPr algn="l"/>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b="1" dirty="0" smtClean="0">
                <a:solidFill>
                  <a:srgbClr val="0070C0"/>
                </a:solidFill>
              </a:rPr>
              <a:t>I et T affectés aux CL totalement ou partiellement (état E) :  546 mds DA</a:t>
            </a:r>
            <a:br>
              <a:rPr lang="fr-FR" b="1" dirty="0" smtClean="0">
                <a:solidFill>
                  <a:srgbClr val="0070C0"/>
                </a:solidFill>
              </a:rPr>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dont : </a:t>
            </a:r>
            <a:r>
              <a:rPr lang="fr-FR" b="1" dirty="0" smtClean="0">
                <a:solidFill>
                  <a:srgbClr val="00B050"/>
                </a:solidFill>
              </a:rPr>
              <a:t>IFU 49,57, vignette auto: 14,26 , TPP 195,23, TLS/TRC 0,49, TLS/Mines 0,51, TF 2,54, TH 10,54, taxes minières 9,4</a:t>
            </a:r>
            <a:r>
              <a:rPr lang="fr-FR" b="1" dirty="0">
                <a:solidFill>
                  <a:srgbClr val="00B050"/>
                </a:solidFill>
              </a:rPr>
              <a:t/>
            </a:r>
            <a:br>
              <a:rPr lang="fr-FR" b="1" dirty="0">
                <a:solidFill>
                  <a:srgbClr val="00B050"/>
                </a:solidFill>
              </a:rPr>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45099003"/>
              </p:ext>
            </p:extLst>
          </p:nvPr>
        </p:nvGraphicFramePr>
        <p:xfrm>
          <a:off x="1366263" y="1959058"/>
          <a:ext cx="9285670" cy="1790165"/>
        </p:xfrm>
        <a:graphic>
          <a:graphicData uri="http://schemas.openxmlformats.org/drawingml/2006/table">
            <a:tbl>
              <a:tblPr firstRow="1" firstCol="1" bandRow="1">
                <a:tableStyleId>{5C22544A-7EE6-4342-B048-85BDC9FD1C3A}</a:tableStyleId>
              </a:tblPr>
              <a:tblGrid>
                <a:gridCol w="3094540">
                  <a:extLst>
                    <a:ext uri="{9D8B030D-6E8A-4147-A177-3AD203B41FA5}">
                      <a16:colId xmlns:a16="http://schemas.microsoft.com/office/drawing/2014/main" val="20000"/>
                    </a:ext>
                  </a:extLst>
                </a:gridCol>
                <a:gridCol w="3095565">
                  <a:extLst>
                    <a:ext uri="{9D8B030D-6E8A-4147-A177-3AD203B41FA5}">
                      <a16:colId xmlns:a16="http://schemas.microsoft.com/office/drawing/2014/main" val="20001"/>
                    </a:ext>
                  </a:extLst>
                </a:gridCol>
                <a:gridCol w="3095565">
                  <a:extLst>
                    <a:ext uri="{9D8B030D-6E8A-4147-A177-3AD203B41FA5}">
                      <a16:colId xmlns:a16="http://schemas.microsoft.com/office/drawing/2014/main" val="20002"/>
                    </a:ext>
                  </a:extLst>
                </a:gridCol>
              </a:tblGrid>
              <a:tr h="698835">
                <a:tc>
                  <a:txBody>
                    <a:bodyPr/>
                    <a:lstStyle/>
                    <a:p>
                      <a:pPr algn="just">
                        <a:lnSpc>
                          <a:spcPct val="107000"/>
                        </a:lnSpc>
                        <a:spcAft>
                          <a:spcPts val="0"/>
                        </a:spcAft>
                      </a:pPr>
                      <a:r>
                        <a:rPr lang="fr-FR" sz="3600" dirty="0">
                          <a:effectLst/>
                        </a:rPr>
                        <a:t>Commune</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a:effectLst/>
                        </a:rPr>
                        <a:t>wilaya</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a:effectLst/>
                        </a:rPr>
                        <a:t>CSGCL</a:t>
                      </a:r>
                      <a:endParaRPr lang="fr-FR" sz="3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091330">
                <a:tc>
                  <a:txBody>
                    <a:bodyPr/>
                    <a:lstStyle/>
                    <a:p>
                      <a:pPr algn="just">
                        <a:lnSpc>
                          <a:spcPct val="107000"/>
                        </a:lnSpc>
                        <a:spcAft>
                          <a:spcPts val="0"/>
                        </a:spcAft>
                      </a:pPr>
                      <a:r>
                        <a:rPr lang="fr-FR" sz="3600" dirty="0" smtClean="0">
                          <a:effectLst/>
                          <a:latin typeface="+mn-lt"/>
                          <a:ea typeface="+mn-ea"/>
                          <a:cs typeface="+mn-cs"/>
                        </a:rPr>
                        <a:t>192,6</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effectLst/>
                        </a:rPr>
                        <a:t>62,4</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effectLst/>
                        </a:rPr>
                        <a:t>291</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3145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Taxes parafiscales (état F)</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Redevances aéronautiques : </a:t>
            </a:r>
            <a:r>
              <a:rPr lang="fr-FR" b="1" dirty="0" smtClean="0">
                <a:solidFill>
                  <a:srgbClr val="0070C0"/>
                </a:solidFill>
              </a:rPr>
              <a:t>ENNA 6, EGSA 1</a:t>
            </a:r>
            <a:r>
              <a:rPr lang="fr-FR" dirty="0" smtClean="0"/>
              <a:t>, ….</a:t>
            </a:r>
          </a:p>
          <a:p>
            <a:r>
              <a:rPr lang="fr-FR" dirty="0" smtClean="0"/>
              <a:t>Contribution de solidarité:  </a:t>
            </a:r>
            <a:r>
              <a:rPr lang="fr-FR" b="1" dirty="0" smtClean="0">
                <a:solidFill>
                  <a:srgbClr val="0070C0"/>
                </a:solidFill>
              </a:rPr>
              <a:t>CNR 95</a:t>
            </a:r>
          </a:p>
          <a:p>
            <a:endParaRPr lang="fr-FR" dirty="0"/>
          </a:p>
        </p:txBody>
      </p:sp>
    </p:spTree>
    <p:extLst>
      <p:ext uri="{BB962C8B-B14F-4D97-AF65-F5344CB8AC3E}">
        <p14:creationId xmlns:p14="http://schemas.microsoft.com/office/powerpoint/2010/main" val="35543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2</a:t>
            </a:fld>
            <a:endParaRPr lang="es-ES" altLang="fr-FR" sz="1400">
              <a:solidFill>
                <a:srgbClr val="000000"/>
              </a:solidFill>
            </a:endParaRPr>
          </a:p>
        </p:txBody>
      </p:sp>
      <p:sp>
        <p:nvSpPr>
          <p:cNvPr id="2" name="Titre 1">
            <a:extLst>
              <a:ext uri="{FF2B5EF4-FFF2-40B4-BE49-F238E27FC236}">
                <a16:creationId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89397" y="299738"/>
            <a:ext cx="10220259" cy="523220"/>
          </a:xfrm>
          <a:prstGeom prst="rect">
            <a:avLst/>
          </a:prstGeom>
        </p:spPr>
        <p:txBody>
          <a:bodyPr wrap="square">
            <a:spAutoFit/>
          </a:bodyPr>
          <a:lstStyle/>
          <a:p>
            <a:pPr defTabSz="457200"/>
            <a:r>
              <a:rPr lang="fr-FR" sz="2800" dirty="0" smtClean="0">
                <a:solidFill>
                  <a:srgbClr val="000000"/>
                </a:solidFill>
              </a:rPr>
              <a:t>	</a:t>
            </a:r>
            <a:endParaRPr lang="fr-FR" sz="2800"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83548" y="1018414"/>
            <a:ext cx="8930270" cy="3847207"/>
          </a:xfrm>
          <a:prstGeom prst="rect">
            <a:avLst/>
          </a:prstGeom>
        </p:spPr>
        <p:txBody>
          <a:bodyPr wrap="square">
            <a:spAutoFit/>
          </a:bodyPr>
          <a:lstStyle/>
          <a:p>
            <a:pPr algn="ctr">
              <a:spcAft>
                <a:spcPts val="0"/>
              </a:spcAft>
            </a:pPr>
            <a:endParaRPr lang="fr-FR" sz="2000" b="1" u="sng"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endParaRPr lang="fr-FR" sz="2000" b="1" u="sng"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endParaRPr lang="fr-FR" sz="2000" b="1" u="sng"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2000" b="1" u="sng"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PROGRAMME</a:t>
            </a:r>
          </a:p>
          <a:p>
            <a:pPr algn="ctr">
              <a:spcAft>
                <a:spcPts val="0"/>
              </a:spcAft>
            </a:pPr>
            <a:endParaRPr lang="fr-FR" sz="2000" b="1" u="sng"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lvl="0" algn="just">
              <a:spcAft>
                <a:spcPts val="0"/>
              </a:spcAft>
            </a:pPr>
            <a:endPar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romanUcPeriod"/>
            </a:pP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Indicateurs </a:t>
            </a: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du cadrage macroéconomique et </a:t>
            </a: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financier 2025-2027</a:t>
            </a:r>
            <a:endPar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romanUcPeriod"/>
            </a:pP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a:t>
            </a: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quilibres </a:t>
            </a: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budgétaires </a:t>
            </a: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2025-2027</a:t>
            </a:r>
            <a:endPar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romanUcPeriod"/>
            </a:pP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Analyse des principales dispositions </a:t>
            </a: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législatives de la LF </a:t>
            </a:r>
            <a:r>
              <a:rPr lang="fr-FR"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2025 </a:t>
            </a:r>
          </a:p>
          <a:p>
            <a:pPr lvl="0" algn="ctr">
              <a:spcAft>
                <a:spcPts val="0"/>
              </a:spcAft>
            </a:pPr>
            <a:r>
              <a:rPr lang="fr-FR" sz="2400"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(mesures fiscales et diverses)</a:t>
            </a:r>
            <a:endParaRPr lang="fr-FR" sz="2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just" eaLnBrk="0" fontAlgn="base" hangingPunct="0">
              <a:spcAft>
                <a:spcPts val="0"/>
              </a:spcAft>
            </a:pP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14632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8237" y="545094"/>
            <a:ext cx="10972800" cy="1675592"/>
          </a:xfrm>
        </p:spPr>
        <p:txBody>
          <a:bodyPr>
            <a:normAutofit fontScale="90000"/>
          </a:bodyPr>
          <a:lstStyle/>
          <a:p>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-Estimation des dépenses implicites:</a:t>
            </a:r>
            <a:br>
              <a:rPr lang="fr-FR" b="1" dirty="0" smtClean="0"/>
            </a:br>
            <a:r>
              <a:rPr lang="fr-FR" b="1" dirty="0" smtClean="0"/>
              <a:t>coût budgétaire des exonérations (616,5)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42008246"/>
              </p:ext>
            </p:extLst>
          </p:nvPr>
        </p:nvGraphicFramePr>
        <p:xfrm>
          <a:off x="1274823" y="3004087"/>
          <a:ext cx="9285670" cy="1790165"/>
        </p:xfrm>
        <a:graphic>
          <a:graphicData uri="http://schemas.openxmlformats.org/drawingml/2006/table">
            <a:tbl>
              <a:tblPr firstRow="1" firstCol="1" bandRow="1">
                <a:tableStyleId>{5C22544A-7EE6-4342-B048-85BDC9FD1C3A}</a:tableStyleId>
              </a:tblPr>
              <a:tblGrid>
                <a:gridCol w="3094540">
                  <a:extLst>
                    <a:ext uri="{9D8B030D-6E8A-4147-A177-3AD203B41FA5}">
                      <a16:colId xmlns:a16="http://schemas.microsoft.com/office/drawing/2014/main" val="20000"/>
                    </a:ext>
                  </a:extLst>
                </a:gridCol>
                <a:gridCol w="3095565">
                  <a:extLst>
                    <a:ext uri="{9D8B030D-6E8A-4147-A177-3AD203B41FA5}">
                      <a16:colId xmlns:a16="http://schemas.microsoft.com/office/drawing/2014/main" val="20001"/>
                    </a:ext>
                  </a:extLst>
                </a:gridCol>
                <a:gridCol w="3095565">
                  <a:extLst>
                    <a:ext uri="{9D8B030D-6E8A-4147-A177-3AD203B41FA5}">
                      <a16:colId xmlns:a16="http://schemas.microsoft.com/office/drawing/2014/main" val="20002"/>
                    </a:ext>
                  </a:extLst>
                </a:gridCol>
              </a:tblGrid>
              <a:tr h="698835">
                <a:tc>
                  <a:txBody>
                    <a:bodyPr/>
                    <a:lstStyle/>
                    <a:p>
                      <a:pPr algn="just">
                        <a:lnSpc>
                          <a:spcPct val="107000"/>
                        </a:lnSpc>
                        <a:spcAft>
                          <a:spcPts val="0"/>
                        </a:spcAft>
                      </a:pPr>
                      <a:r>
                        <a:rPr lang="fr-FR" sz="3600" dirty="0" smtClean="0">
                          <a:effectLst/>
                          <a:latin typeface="+mn-lt"/>
                          <a:ea typeface="+mn-ea"/>
                          <a:cs typeface="+mn-cs"/>
                        </a:rPr>
                        <a:t>Domaines</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effectLst/>
                          <a:latin typeface="+mn-lt"/>
                          <a:ea typeface="+mn-ea"/>
                          <a:cs typeface="+mn-cs"/>
                        </a:rPr>
                        <a:t>Douanes</a:t>
                      </a:r>
                      <a:r>
                        <a:rPr lang="fr-FR" sz="3600" baseline="0" dirty="0" smtClean="0">
                          <a:effectLst/>
                          <a:latin typeface="+mn-lt"/>
                          <a:ea typeface="+mn-ea"/>
                          <a:cs typeface="+mn-cs"/>
                        </a:rPr>
                        <a:t> </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effectLst/>
                          <a:latin typeface="+mn-lt"/>
                          <a:ea typeface="+mn-ea"/>
                          <a:cs typeface="+mn-cs"/>
                        </a:rPr>
                        <a:t>Impôts</a:t>
                      </a:r>
                      <a:endParaRPr lang="fr-FR"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091330">
                <a:tc>
                  <a:txBody>
                    <a:bodyPr/>
                    <a:lstStyle/>
                    <a:p>
                      <a:pPr algn="just">
                        <a:lnSpc>
                          <a:spcPct val="107000"/>
                        </a:lnSpc>
                        <a:spcAft>
                          <a:spcPts val="0"/>
                        </a:spcAft>
                      </a:pPr>
                      <a:r>
                        <a:rPr lang="fr-FR" sz="3600" dirty="0" smtClean="0">
                          <a:solidFill>
                            <a:schemeClr val="tx1"/>
                          </a:solidFill>
                          <a:effectLst/>
                          <a:latin typeface="+mn-lt"/>
                          <a:ea typeface="+mn-ea"/>
                          <a:cs typeface="+mn-cs"/>
                        </a:rPr>
                        <a:t>25,5</a:t>
                      </a:r>
                      <a:endParaRPr lang="fr-F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solidFill>
                            <a:schemeClr val="tx1"/>
                          </a:solidFill>
                          <a:effectLst/>
                          <a:latin typeface="+mn-lt"/>
                          <a:ea typeface="+mn-ea"/>
                          <a:cs typeface="+mn-cs"/>
                        </a:rPr>
                        <a:t>478</a:t>
                      </a:r>
                      <a:endParaRPr lang="fr-F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3600" dirty="0" smtClean="0">
                          <a:solidFill>
                            <a:schemeClr val="tx1"/>
                          </a:solidFill>
                          <a:effectLst/>
                          <a:latin typeface="+mn-lt"/>
                          <a:ea typeface="+mn-ea"/>
                          <a:cs typeface="+mn-cs"/>
                        </a:rPr>
                        <a:t>113</a:t>
                      </a:r>
                      <a:endParaRPr lang="fr-FR" sz="3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5172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156373988"/>
              </p:ext>
            </p:extLst>
          </p:nvPr>
        </p:nvGraphicFramePr>
        <p:xfrm>
          <a:off x="418012" y="2993234"/>
          <a:ext cx="9771017" cy="1830346"/>
        </p:xfrm>
        <a:graphic>
          <a:graphicData uri="http://schemas.openxmlformats.org/drawingml/2006/table">
            <a:tbl>
              <a:tblPr firstRow="1" firstCol="1" bandRow="1">
                <a:tableStyleId>{5C22544A-7EE6-4342-B048-85BDC9FD1C3A}</a:tableStyleId>
              </a:tblPr>
              <a:tblGrid>
                <a:gridCol w="849085">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306285">
                  <a:extLst>
                    <a:ext uri="{9D8B030D-6E8A-4147-A177-3AD203B41FA5}">
                      <a16:colId xmlns:a16="http://schemas.microsoft.com/office/drawing/2014/main" val="20003"/>
                    </a:ext>
                  </a:extLst>
                </a:gridCol>
                <a:gridCol w="1031966">
                  <a:extLst>
                    <a:ext uri="{9D8B030D-6E8A-4147-A177-3AD203B41FA5}">
                      <a16:colId xmlns:a16="http://schemas.microsoft.com/office/drawing/2014/main" val="20004"/>
                    </a:ext>
                  </a:extLst>
                </a:gridCol>
                <a:gridCol w="1776549">
                  <a:extLst>
                    <a:ext uri="{9D8B030D-6E8A-4147-A177-3AD203B41FA5}">
                      <a16:colId xmlns:a16="http://schemas.microsoft.com/office/drawing/2014/main" val="20005"/>
                    </a:ext>
                  </a:extLst>
                </a:gridCol>
              </a:tblGrid>
              <a:tr h="915173">
                <a:tc>
                  <a:txBody>
                    <a:bodyPr/>
                    <a:lstStyle/>
                    <a:p>
                      <a:pPr algn="just">
                        <a:lnSpc>
                          <a:spcPct val="107000"/>
                        </a:lnSpc>
                        <a:spcAft>
                          <a:spcPts val="0"/>
                        </a:spcAft>
                      </a:pPr>
                      <a:r>
                        <a:rPr lang="fr-FR" sz="2000" b="1" dirty="0">
                          <a:effectLst/>
                        </a:rPr>
                        <a:t>CNAC</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a:effectLst/>
                        </a:rPr>
                        <a:t>CNAS</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a:effectLst/>
                        </a:rPr>
                        <a:t>CNR</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a:effectLst/>
                        </a:rPr>
                        <a:t>CASNOS</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a:effectLst/>
                        </a:rPr>
                        <a:t>FNPOS</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a:effectLst/>
                        </a:rPr>
                        <a:t>CACOBATH</a:t>
                      </a:r>
                      <a:endParaRPr lang="fr-F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15173">
                <a:tc>
                  <a:txBody>
                    <a:bodyPr/>
                    <a:lstStyle/>
                    <a:p>
                      <a:pPr algn="just">
                        <a:lnSpc>
                          <a:spcPct val="107000"/>
                        </a:lnSpc>
                        <a:spcAft>
                          <a:spcPts val="0"/>
                        </a:spcAft>
                      </a:pPr>
                      <a:r>
                        <a:rPr lang="fr-FR" sz="2000" b="1" dirty="0" smtClean="0">
                          <a:solidFill>
                            <a:schemeClr val="tx1"/>
                          </a:solidFill>
                          <a:effectLst/>
                          <a:latin typeface="+mn-lt"/>
                          <a:ea typeface="+mn-ea"/>
                          <a:cs typeface="+mn-cs"/>
                        </a:rPr>
                        <a:t>75</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rPr>
                        <a:t>779</a:t>
                      </a: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Contribution</a:t>
                      </a:r>
                      <a:r>
                        <a:rPr lang="fr-FR" sz="2000" b="1" baseline="0" dirty="0" smtClean="0">
                          <a:effectLst/>
                          <a:latin typeface="Calibri" panose="020F0502020204030204" pitchFamily="34" charset="0"/>
                          <a:ea typeface="Calibri" panose="020F0502020204030204" pitchFamily="34" charset="0"/>
                          <a:cs typeface="Arial" panose="020B0604020202020204" pitchFamily="34" charset="0"/>
                        </a:rPr>
                        <a:t> </a:t>
                      </a:r>
                      <a:r>
                        <a:rPr lang="fr-FR" sz="2000" b="1" dirty="0" smtClean="0">
                          <a:effectLst/>
                          <a:latin typeface="Calibri" panose="020F0502020204030204" pitchFamily="34" charset="0"/>
                          <a:ea typeface="Calibri" panose="020F0502020204030204" pitchFamily="34" charset="0"/>
                          <a:cs typeface="Arial" panose="020B0604020202020204" pitchFamily="34" charset="0"/>
                        </a:rPr>
                        <a:t>hôpitaux:  150</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rPr>
                        <a:t>1040 </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108</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25</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a:effectLst/>
                        </a:rPr>
                        <a:t>27,2 (en 2023)</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itre 2"/>
          <p:cNvSpPr>
            <a:spLocks noGrp="1"/>
          </p:cNvSpPr>
          <p:nvPr>
            <p:ph type="title"/>
          </p:nvPr>
        </p:nvSpPr>
        <p:spPr/>
        <p:txBody>
          <a:bodyPr/>
          <a:lstStyle/>
          <a:p>
            <a:r>
              <a:rPr lang="fr-FR" b="1" dirty="0" smtClean="0"/>
              <a:t>Ressources caisses SS (en mds DA)</a:t>
            </a:r>
            <a:endParaRPr lang="fr-FR" b="1" dirty="0"/>
          </a:p>
        </p:txBody>
      </p:sp>
    </p:spTree>
    <p:extLst>
      <p:ext uri="{BB962C8B-B14F-4D97-AF65-F5344CB8AC3E}">
        <p14:creationId xmlns:p14="http://schemas.microsoft.com/office/powerpoint/2010/main" val="1246635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678B79F0-F896-48C3-BDB3-2EB094C2C68D}"/>
              </a:ext>
            </a:extLst>
          </p:cNvPr>
          <p:cNvSpPr>
            <a:spLocks noGrp="1" noChangeArrowheads="1"/>
          </p:cNvSpPr>
          <p:nvPr>
            <p:ph type="title"/>
          </p:nvPr>
        </p:nvSpPr>
        <p:spPr>
          <a:xfrm>
            <a:off x="734096" y="270456"/>
            <a:ext cx="9082809" cy="540913"/>
          </a:xfrm>
        </p:spPr>
        <p:txBody>
          <a:bodyPr>
            <a:noAutofit/>
          </a:bodyPr>
          <a:lstStyle/>
          <a:p>
            <a:pPr algn="ctr">
              <a:lnSpc>
                <a:spcPct val="115000"/>
              </a:lnSpc>
              <a:spcAft>
                <a:spcPts val="1000"/>
              </a:spcAft>
            </a:pPr>
            <a:r>
              <a:rPr lang="fr-FR" sz="2800" b="1" dirty="0">
                <a:solidFill>
                  <a:srgbClr val="0B00F0"/>
                </a:solidFill>
                <a:latin typeface="Calibri" panose="020F0502020204030204" pitchFamily="34" charset="0"/>
                <a:ea typeface="Times New Roman" panose="02020603050405020304" pitchFamily="18" charset="0"/>
                <a:cs typeface="Times New Roman" panose="02020603050405020304" pitchFamily="18" charset="0"/>
              </a:rPr>
              <a:t>	Taux de cotisation CNAS (part patronale et part ouvrière)</a:t>
            </a:r>
            <a:endParaRPr lang="fr-FR" altLang="fr-FR" sz="2800" dirty="0">
              <a:solidFill>
                <a:srgbClr val="0B00F0"/>
              </a:solidFill>
            </a:endParaRPr>
          </a:p>
        </p:txBody>
      </p:sp>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215705" y="1043188"/>
            <a:ext cx="9791180" cy="5563673"/>
          </a:xfrm>
        </p:spPr>
        <p:style>
          <a:lnRef idx="2">
            <a:schemeClr val="accent1"/>
          </a:lnRef>
          <a:fillRef idx="1">
            <a:schemeClr val="lt1"/>
          </a:fillRef>
          <a:effectRef idx="0">
            <a:schemeClr val="accent1"/>
          </a:effectRef>
          <a:fontRef idx="minor">
            <a:schemeClr val="dk1"/>
          </a:fontRef>
        </p:style>
        <p:txBody>
          <a:bodyPr>
            <a:noAutofit/>
          </a:bodyPr>
          <a:lstStyle/>
          <a:p>
            <a:pPr algn="ctr">
              <a:lnSpc>
                <a:spcPct val="115000"/>
              </a:lnSpc>
              <a:spcAft>
                <a:spcPts val="1000"/>
              </a:spcAft>
            </a:pPr>
            <a:r>
              <a:rPr lang="fr-FR" b="1" dirty="0">
                <a:latin typeface="Calibri" panose="020F0502020204030204" pitchFamily="34" charset="0"/>
                <a:ea typeface="Times New Roman" panose="02020603050405020304" pitchFamily="18" charset="0"/>
                <a:cs typeface="Times New Roman" panose="02020603050405020304" pitchFamily="18" charset="0"/>
              </a:rPr>
              <a:t>Tableau </a:t>
            </a:r>
            <a:r>
              <a:rPr lang="fr-FR" b="1" dirty="0" smtClean="0">
                <a:latin typeface="Calibri" panose="020F0502020204030204" pitchFamily="34" charset="0"/>
                <a:ea typeface="Times New Roman" panose="02020603050405020304" pitchFamily="18" charset="0"/>
                <a:cs typeface="Times New Roman" panose="02020603050405020304" pitchFamily="18" charset="0"/>
              </a:rPr>
              <a:t>récapitulatif des </a:t>
            </a:r>
            <a:r>
              <a:rPr lang="fr-FR" b="1" dirty="0">
                <a:latin typeface="Calibri" panose="020F0502020204030204" pitchFamily="34" charset="0"/>
                <a:ea typeface="Times New Roman" panose="02020603050405020304" pitchFamily="18" charset="0"/>
                <a:cs typeface="Times New Roman" panose="02020603050405020304" pitchFamily="18" charset="0"/>
              </a:rPr>
              <a:t>taux de </a:t>
            </a:r>
            <a:r>
              <a:rPr lang="fr-FR" b="1" dirty="0" smtClean="0">
                <a:latin typeface="Calibri" panose="020F0502020204030204" pitchFamily="34" charset="0"/>
                <a:ea typeface="Times New Roman" panose="02020603050405020304" pitchFamily="18" charset="0"/>
                <a:cs typeface="Times New Roman" panose="02020603050405020304" pitchFamily="18" charset="0"/>
              </a:rPr>
              <a:t>cotisation</a:t>
            </a:r>
            <a:endParaRPr lang="fr-FR"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fr-FR" sz="2400" dirty="0" smtClean="0">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15000"/>
              </a:lnSpc>
              <a:spcAft>
                <a:spcPts val="1000"/>
              </a:spcAft>
              <a:buNone/>
            </a:pP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fr-FR" sz="2000" b="1" dirty="0" smtClean="0">
                <a:latin typeface="Calibri" panose="020F0502020204030204" pitchFamily="34" charset="0"/>
                <a:ea typeface="Times New Roman" panose="02020603050405020304" pitchFamily="18" charset="0"/>
                <a:cs typeface="Times New Roman" panose="02020603050405020304" pitchFamily="18" charset="0"/>
              </a:rPr>
              <a:t>N.B</a:t>
            </a:r>
            <a:r>
              <a:rPr lang="fr-FR" sz="2000" b="1"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 Il faut noter qu’une cotisation supplémentaire de </a:t>
            </a:r>
            <a:r>
              <a:rPr lang="fr-FR" sz="2000" b="1" dirty="0">
                <a:latin typeface="Calibri" panose="020F0502020204030204" pitchFamily="34" charset="0"/>
                <a:ea typeface="Times New Roman" panose="02020603050405020304" pitchFamily="18" charset="0"/>
                <a:cs typeface="Times New Roman" panose="02020603050405020304" pitchFamily="18" charset="0"/>
              </a:rPr>
              <a:t>0,5 %</a:t>
            </a:r>
            <a:r>
              <a:rPr lang="fr-FR" sz="2000" dirty="0">
                <a:latin typeface="Calibri" panose="020F0502020204030204" pitchFamily="34" charset="0"/>
                <a:ea typeface="Times New Roman" panose="02020603050405020304" pitchFamily="18" charset="0"/>
                <a:cs typeface="Times New Roman" panose="02020603050405020304" pitchFamily="18" charset="0"/>
              </a:rPr>
              <a:t> prélevée par l’employeur sur le </a:t>
            </a:r>
            <a:r>
              <a:rPr lang="fr-FR" sz="2000" b="1" dirty="0">
                <a:latin typeface="Calibri" panose="020F0502020204030204" pitchFamily="34" charset="0"/>
                <a:ea typeface="Times New Roman" panose="02020603050405020304" pitchFamily="18" charset="0"/>
                <a:cs typeface="Times New Roman" panose="02020603050405020304" pitchFamily="18" charset="0"/>
              </a:rPr>
              <a:t>fond des œuvres sociales</a:t>
            </a:r>
            <a:r>
              <a:rPr lang="fr-FR" sz="2000" dirty="0">
                <a:latin typeface="Calibri" panose="020F0502020204030204" pitchFamily="34" charset="0"/>
                <a:ea typeface="Times New Roman" panose="02020603050405020304" pitchFamily="18" charset="0"/>
                <a:cs typeface="Times New Roman" panose="02020603050405020304" pitchFamily="18" charset="0"/>
              </a:rPr>
              <a:t> et destinée au financement du logement social </a:t>
            </a:r>
            <a:r>
              <a:rPr lang="fr-FR" sz="2000" b="1" dirty="0">
                <a:latin typeface="Calibri" panose="020F0502020204030204" pitchFamily="34" charset="0"/>
                <a:ea typeface="Times New Roman" panose="02020603050405020304" pitchFamily="18" charset="0"/>
                <a:cs typeface="Times New Roman" panose="02020603050405020304" pitchFamily="18" charset="0"/>
              </a:rPr>
              <a:t>(FNPOS)</a:t>
            </a:r>
            <a:r>
              <a:rPr lang="fr-FR" sz="2000" dirty="0">
                <a:latin typeface="Calibri" panose="020F0502020204030204" pitchFamily="34" charset="0"/>
                <a:ea typeface="Times New Roman" panose="02020603050405020304" pitchFamily="18" charset="0"/>
                <a:cs typeface="Times New Roman" panose="02020603050405020304" pitchFamily="18" charset="0"/>
              </a:rPr>
              <a:t> vient s’ajouter au 34,5% pour faire un total global </a:t>
            </a:r>
            <a:r>
              <a:rPr lang="fr-FR" sz="2000" b="1" dirty="0">
                <a:latin typeface="Calibri" panose="020F0502020204030204" pitchFamily="34" charset="0"/>
                <a:ea typeface="Times New Roman" panose="02020603050405020304" pitchFamily="18" charset="0"/>
                <a:cs typeface="Times New Roman" panose="02020603050405020304" pitchFamily="18" charset="0"/>
              </a:rPr>
              <a:t>de 35</a:t>
            </a:r>
            <a:r>
              <a:rPr lang="fr-FR" sz="2000" b="1" dirty="0" smtClean="0">
                <a:latin typeface="Calibri" panose="020F0502020204030204" pitchFamily="34" charset="0"/>
                <a:ea typeface="Times New Roman" panose="02020603050405020304" pitchFamily="18" charset="0"/>
                <a:cs typeface="Times New Roman" panose="02020603050405020304" pitchFamily="18" charset="0"/>
              </a:rPr>
              <a:t>%.</a:t>
            </a:r>
          </a:p>
          <a:p>
            <a:pPr marL="0" indent="0">
              <a:lnSpc>
                <a:spcPct val="115000"/>
              </a:lnSpc>
              <a:spcAft>
                <a:spcPts val="1000"/>
              </a:spcAft>
              <a:buNone/>
            </a:pP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-Délai de paiement: 30 j</a:t>
            </a:r>
            <a:r>
              <a:rPr lang="fr-FR" sz="2000" dirty="0" smtClean="0">
                <a:effectLst/>
                <a:latin typeface="Calibri" panose="020F0502020204030204" pitchFamily="34" charset="0"/>
                <a:ea typeface="Times New Roman" panose="02020603050405020304" pitchFamily="18" charset="0"/>
                <a:cs typeface="Times New Roman" panose="02020603050405020304" pitchFamily="18" charset="0"/>
              </a:rPr>
              <a:t> du mois ou du trimestre. Dépôt </a:t>
            </a: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DAS</a:t>
            </a:r>
            <a:r>
              <a:rPr lang="fr-FR" sz="2000" dirty="0" smtClean="0">
                <a:effectLst/>
                <a:latin typeface="Calibri" panose="020F0502020204030204" pitchFamily="34" charset="0"/>
                <a:ea typeface="Times New Roman" panose="02020603050405020304" pitchFamily="18" charset="0"/>
                <a:cs typeface="Times New Roman" panose="02020603050405020304" pitchFamily="18" charset="0"/>
              </a:rPr>
              <a:t> au plut tard le </a:t>
            </a: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31/01/N+1</a:t>
            </a:r>
            <a:endParaRPr lang="fr-F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22</a:t>
            </a:fld>
            <a:endParaRPr lang="es-ES" altLang="fr-FR" sz="1400">
              <a:solidFill>
                <a:srgbClr val="000000"/>
              </a:solidFill>
            </a:endParaRPr>
          </a:p>
        </p:txBody>
      </p:sp>
      <p:graphicFrame>
        <p:nvGraphicFramePr>
          <p:cNvPr id="2" name="Tableau 1"/>
          <p:cNvGraphicFramePr>
            <a:graphicFrameLocks noGrp="1"/>
          </p:cNvGraphicFramePr>
          <p:nvPr>
            <p:extLst/>
          </p:nvPr>
        </p:nvGraphicFramePr>
        <p:xfrm>
          <a:off x="553791" y="1478179"/>
          <a:ext cx="8912179" cy="3557462"/>
        </p:xfrm>
        <a:graphic>
          <a:graphicData uri="http://schemas.openxmlformats.org/drawingml/2006/table">
            <a:tbl>
              <a:tblPr firstRow="1" bandRow="1">
                <a:tableStyleId>{5C22544A-7EE6-4342-B048-85BDC9FD1C3A}</a:tableStyleId>
              </a:tblPr>
              <a:tblGrid>
                <a:gridCol w="2662396">
                  <a:extLst>
                    <a:ext uri="{9D8B030D-6E8A-4147-A177-3AD203B41FA5}">
                      <a16:colId xmlns:a16="http://schemas.microsoft.com/office/drawing/2014/main" val="20000"/>
                    </a:ext>
                  </a:extLst>
                </a:gridCol>
                <a:gridCol w="1196108">
                  <a:extLst>
                    <a:ext uri="{9D8B030D-6E8A-4147-A177-3AD203B41FA5}">
                      <a16:colId xmlns:a16="http://schemas.microsoft.com/office/drawing/2014/main" val="20001"/>
                    </a:ext>
                  </a:extLst>
                </a:gridCol>
                <a:gridCol w="1330260">
                  <a:extLst>
                    <a:ext uri="{9D8B030D-6E8A-4147-A177-3AD203B41FA5}">
                      <a16:colId xmlns:a16="http://schemas.microsoft.com/office/drawing/2014/main" val="20002"/>
                    </a:ext>
                  </a:extLst>
                </a:gridCol>
                <a:gridCol w="2393155">
                  <a:extLst>
                    <a:ext uri="{9D8B030D-6E8A-4147-A177-3AD203B41FA5}">
                      <a16:colId xmlns:a16="http://schemas.microsoft.com/office/drawing/2014/main" val="20003"/>
                    </a:ext>
                  </a:extLst>
                </a:gridCol>
                <a:gridCol w="1330260">
                  <a:extLst>
                    <a:ext uri="{9D8B030D-6E8A-4147-A177-3AD203B41FA5}">
                      <a16:colId xmlns:a16="http://schemas.microsoft.com/office/drawing/2014/main" val="20004"/>
                    </a:ext>
                  </a:extLst>
                </a:gridCol>
              </a:tblGrid>
              <a:tr h="793772">
                <a:tc>
                  <a:txBody>
                    <a:bodyPr/>
                    <a:lstStyle/>
                    <a:p>
                      <a:pPr>
                        <a:lnSpc>
                          <a:spcPct val="115000"/>
                        </a:lnSpc>
                        <a:spcAft>
                          <a:spcPts val="1000"/>
                        </a:spcAft>
                      </a:pPr>
                      <a:r>
                        <a:rPr lang="fr-FR" sz="1200" dirty="0">
                          <a:effectLst/>
                        </a:rPr>
                        <a:t>BRANCHE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Part</a:t>
                      </a:r>
                      <a:endParaRPr lang="fr-FR" sz="1100">
                        <a:effectLst/>
                      </a:endParaRPr>
                    </a:p>
                    <a:p>
                      <a:pPr>
                        <a:lnSpc>
                          <a:spcPct val="115000"/>
                        </a:lnSpc>
                        <a:spcAft>
                          <a:spcPts val="1000"/>
                        </a:spcAft>
                      </a:pPr>
                      <a:r>
                        <a:rPr lang="fr-FR" sz="1200">
                          <a:effectLst/>
                        </a:rPr>
                        <a:t>Patron.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Part</a:t>
                      </a:r>
                      <a:endParaRPr lang="fr-FR" sz="1100">
                        <a:effectLst/>
                      </a:endParaRPr>
                    </a:p>
                    <a:p>
                      <a:pPr>
                        <a:lnSpc>
                          <a:spcPct val="115000"/>
                        </a:lnSpc>
                        <a:spcAft>
                          <a:spcPts val="1000"/>
                        </a:spcAft>
                      </a:pPr>
                      <a:r>
                        <a:rPr lang="fr-FR" sz="1200">
                          <a:effectLst/>
                        </a:rPr>
                        <a:t>ouvr.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Quote-part du F.</a:t>
                      </a:r>
                      <a:endParaRPr lang="fr-FR" sz="1100">
                        <a:effectLst/>
                      </a:endParaRPr>
                    </a:p>
                    <a:p>
                      <a:pPr>
                        <a:lnSpc>
                          <a:spcPct val="115000"/>
                        </a:lnSpc>
                        <a:spcAft>
                          <a:spcPts val="1000"/>
                        </a:spcAft>
                      </a:pPr>
                      <a:r>
                        <a:rPr lang="fr-FR" sz="1200">
                          <a:effectLst/>
                        </a:rPr>
                        <a:t>O.Soc.</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Total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60615">
                <a:tc>
                  <a:txBody>
                    <a:bodyPr/>
                    <a:lstStyle/>
                    <a:p>
                      <a:pPr>
                        <a:lnSpc>
                          <a:spcPct val="115000"/>
                        </a:lnSpc>
                        <a:spcAft>
                          <a:spcPts val="1000"/>
                        </a:spcAft>
                      </a:pPr>
                      <a:r>
                        <a:rPr lang="fr-FR" sz="1200" dirty="0">
                          <a:effectLst/>
                        </a:rPr>
                        <a:t>Assurances sociales CNAS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11,50 %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60615">
                <a:tc>
                  <a:txBody>
                    <a:bodyPr/>
                    <a:lstStyle/>
                    <a:p>
                      <a:pPr>
                        <a:lnSpc>
                          <a:spcPct val="115000"/>
                        </a:lnSpc>
                        <a:spcAft>
                          <a:spcPts val="1000"/>
                        </a:spcAft>
                      </a:pPr>
                      <a:r>
                        <a:rPr lang="fr-FR" sz="1200">
                          <a:effectLst/>
                        </a:rPr>
                        <a:t>Acc. T/Maladies pro CNAS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60615">
                <a:tc>
                  <a:txBody>
                    <a:bodyPr/>
                    <a:lstStyle/>
                    <a:p>
                      <a:pPr>
                        <a:lnSpc>
                          <a:spcPct val="115000"/>
                        </a:lnSpc>
                        <a:spcAft>
                          <a:spcPts val="1000"/>
                        </a:spcAft>
                      </a:pPr>
                      <a:r>
                        <a:rPr lang="fr-FR" sz="1200" b="1" dirty="0">
                          <a:solidFill>
                            <a:srgbClr val="FF0000"/>
                          </a:solidFill>
                          <a:effectLst/>
                        </a:rPr>
                        <a:t>Retraite CNR</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11 %</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6,75%</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0,50%</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18.25%</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60615">
                <a:tc>
                  <a:txBody>
                    <a:bodyPr/>
                    <a:lstStyle/>
                    <a:p>
                      <a:pPr>
                        <a:lnSpc>
                          <a:spcPct val="115000"/>
                        </a:lnSpc>
                        <a:spcAft>
                          <a:spcPts val="1000"/>
                        </a:spcAft>
                      </a:pPr>
                      <a:r>
                        <a:rPr lang="fr-FR" sz="1200" dirty="0">
                          <a:effectLst/>
                        </a:rPr>
                        <a:t>Assurance-chômage CNAC</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60615">
                <a:tc>
                  <a:txBody>
                    <a:bodyPr/>
                    <a:lstStyle/>
                    <a:p>
                      <a:pPr>
                        <a:lnSpc>
                          <a:spcPct val="115000"/>
                        </a:lnSpc>
                        <a:spcAft>
                          <a:spcPts val="1000"/>
                        </a:spcAft>
                      </a:pPr>
                      <a:r>
                        <a:rPr lang="fr-FR" sz="1200" b="1" dirty="0">
                          <a:solidFill>
                            <a:srgbClr val="FF0000"/>
                          </a:solidFill>
                          <a:effectLst/>
                        </a:rPr>
                        <a:t>Retraite anticipée CNR</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0,25 %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0.50%</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60615">
                <a:tc>
                  <a:txBody>
                    <a:bodyPr/>
                    <a:lstStyle/>
                    <a:p>
                      <a:pPr>
                        <a:lnSpc>
                          <a:spcPct val="115000"/>
                        </a:lnSpc>
                        <a:spcAft>
                          <a:spcPts val="1000"/>
                        </a:spcAft>
                      </a:pPr>
                      <a:r>
                        <a:rPr lang="fr-FR" sz="1200">
                          <a:effectLst/>
                        </a:rPr>
                        <a:t>Total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0070C0"/>
                          </a:solidFill>
                          <a:effectLst/>
                        </a:rPr>
                        <a:t>25 %</a:t>
                      </a:r>
                      <a:endParaRPr lang="fr-FR" sz="1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0070C0"/>
                          </a:solidFill>
                          <a:effectLst/>
                        </a:rPr>
                        <a:t>9%</a:t>
                      </a:r>
                      <a:endParaRPr lang="fr-FR" sz="1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dirty="0">
                          <a:effectLst/>
                        </a:rPr>
                        <a:t>34,50%</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809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3200" dirty="0" smtClean="0">
                <a:solidFill>
                  <a:srgbClr val="0070C0"/>
                </a:solidFill>
              </a:rPr>
              <a:t>Q : comment déterminer le taux de PRESSION FISCALE ?</a:t>
            </a:r>
            <a:endParaRPr lang="fr-FR" sz="3200" dirty="0">
              <a:solidFill>
                <a:srgbClr val="0070C0"/>
              </a:solidFill>
            </a:endParaRPr>
          </a:p>
        </p:txBody>
      </p:sp>
    </p:spTree>
    <p:extLst>
      <p:ext uri="{BB962C8B-B14F-4D97-AF65-F5344CB8AC3E}">
        <p14:creationId xmlns:p14="http://schemas.microsoft.com/office/powerpoint/2010/main" val="2559787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878" y="382951"/>
            <a:ext cx="10058400" cy="1143000"/>
          </a:xfrm>
        </p:spPr>
        <p:txBody>
          <a:bodyPr>
            <a:normAutofit fontScale="90000"/>
          </a:bodyPr>
          <a:lstStyle/>
          <a:p>
            <a:pPr algn="ctr" eaLnBrk="1" fontAlgn="auto" hangingPunct="1">
              <a:spcAft>
                <a:spcPts val="0"/>
              </a:spcAft>
              <a:defRPr/>
            </a:pPr>
            <a:r>
              <a:rPr lang="fr-FR" sz="4400" b="1" dirty="0" smtClean="0"/>
              <a:t>Estimation  </a:t>
            </a:r>
            <a:r>
              <a:rPr lang="fr-FR" sz="4400" b="1" dirty="0"/>
              <a:t>de la pression </a:t>
            </a:r>
            <a:r>
              <a:rPr lang="fr-FR" sz="4400" b="1" dirty="0" smtClean="0"/>
              <a:t>fiscale 2025</a:t>
            </a:r>
            <a:endParaRPr lang="fr-FR" sz="4400" b="1" dirty="0"/>
          </a:p>
        </p:txBody>
      </p:sp>
      <p:graphicFrame>
        <p:nvGraphicFramePr>
          <p:cNvPr id="4" name="Table 3"/>
          <p:cNvGraphicFramePr>
            <a:graphicFrameLocks noGrp="1"/>
          </p:cNvGraphicFramePr>
          <p:nvPr>
            <p:extLst/>
          </p:nvPr>
        </p:nvGraphicFramePr>
        <p:xfrm>
          <a:off x="261256" y="1978025"/>
          <a:ext cx="11469189" cy="3236796"/>
        </p:xfrm>
        <a:graphic>
          <a:graphicData uri="http://schemas.openxmlformats.org/drawingml/2006/table">
            <a:tbl>
              <a:tblPr firstRow="1" bandRow="1">
                <a:tableStyleId>{5C22544A-7EE6-4342-B048-85BDC9FD1C3A}</a:tableStyleId>
              </a:tblPr>
              <a:tblGrid>
                <a:gridCol w="1384664">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704011">
                  <a:extLst>
                    <a:ext uri="{9D8B030D-6E8A-4147-A177-3AD203B41FA5}">
                      <a16:colId xmlns:a16="http://schemas.microsoft.com/office/drawing/2014/main" val="20002"/>
                    </a:ext>
                  </a:extLst>
                </a:gridCol>
                <a:gridCol w="2730138">
                  <a:extLst>
                    <a:ext uri="{9D8B030D-6E8A-4147-A177-3AD203B41FA5}">
                      <a16:colId xmlns:a16="http://schemas.microsoft.com/office/drawing/2014/main" val="20003"/>
                    </a:ext>
                  </a:extLst>
                </a:gridCol>
                <a:gridCol w="2455816">
                  <a:extLst>
                    <a:ext uri="{9D8B030D-6E8A-4147-A177-3AD203B41FA5}">
                      <a16:colId xmlns:a16="http://schemas.microsoft.com/office/drawing/2014/main" val="20004"/>
                    </a:ext>
                  </a:extLst>
                </a:gridCol>
              </a:tblGrid>
              <a:tr h="1194594">
                <a:tc>
                  <a:txBody>
                    <a:bodyPr/>
                    <a:lstStyle/>
                    <a:p>
                      <a:endParaRPr lang="fr-FR" sz="3200" dirty="0"/>
                    </a:p>
                  </a:txBody>
                  <a:tcPr marL="91436" marR="91436" marT="45741" marB="45741"/>
                </a:tc>
                <a:tc>
                  <a:txBody>
                    <a:bodyPr/>
                    <a:lstStyle/>
                    <a:p>
                      <a:r>
                        <a:rPr lang="fr-FR" sz="3200" dirty="0" smtClean="0">
                          <a:solidFill>
                            <a:srgbClr val="0070C0"/>
                          </a:solidFill>
                        </a:rPr>
                        <a:t>PF</a:t>
                      </a:r>
                      <a:r>
                        <a:rPr lang="fr-FR" sz="3200" baseline="0" dirty="0" smtClean="0">
                          <a:solidFill>
                            <a:srgbClr val="0070C0"/>
                          </a:solidFill>
                        </a:rPr>
                        <a:t> globale </a:t>
                      </a:r>
                      <a:r>
                        <a:rPr lang="fr-FR" sz="3200" baseline="0" dirty="0" smtClean="0"/>
                        <a:t>= RF/PIB</a:t>
                      </a:r>
                      <a:endParaRPr lang="fr-FR" sz="3200" dirty="0"/>
                    </a:p>
                  </a:txBody>
                  <a:tcPr marL="91436" marR="91436" marT="45741" marB="45741"/>
                </a:tc>
                <a:tc>
                  <a:txBody>
                    <a:bodyPr/>
                    <a:lstStyle/>
                    <a:p>
                      <a:r>
                        <a:rPr lang="fr-FR" sz="3200" dirty="0" smtClean="0">
                          <a:solidFill>
                            <a:srgbClr val="0070C0"/>
                          </a:solidFill>
                        </a:rPr>
                        <a:t>PF</a:t>
                      </a:r>
                      <a:r>
                        <a:rPr lang="fr-FR" sz="3200" baseline="0" dirty="0" smtClean="0">
                          <a:solidFill>
                            <a:srgbClr val="0070C0"/>
                          </a:solidFill>
                        </a:rPr>
                        <a:t>-HHC</a:t>
                      </a:r>
                    </a:p>
                    <a:p>
                      <a:r>
                        <a:rPr lang="fr-FR" sz="3200" baseline="0" dirty="0" smtClean="0"/>
                        <a:t>= (RFO + FCL) /PIBHHC</a:t>
                      </a:r>
                      <a:endParaRPr lang="fr-FR" sz="3200" dirty="0"/>
                    </a:p>
                  </a:txBody>
                  <a:tcPr marL="91436" marR="91436" marT="45741" marB="45741"/>
                </a:tc>
                <a:tc>
                  <a:txBody>
                    <a:bodyPr/>
                    <a:lstStyle/>
                    <a:p>
                      <a:r>
                        <a:rPr lang="fr-FR" sz="3200" dirty="0" smtClean="0">
                          <a:solidFill>
                            <a:srgbClr val="0070C0"/>
                          </a:solidFill>
                        </a:rPr>
                        <a:t>PF-HC</a:t>
                      </a:r>
                      <a:r>
                        <a:rPr lang="fr-FR" sz="3200" baseline="0" dirty="0" smtClean="0"/>
                        <a:t> </a:t>
                      </a:r>
                    </a:p>
                    <a:p>
                      <a:r>
                        <a:rPr lang="fr-FR" sz="3200" baseline="0" dirty="0" smtClean="0"/>
                        <a:t>=RFHC/VAHC</a:t>
                      </a:r>
                      <a:endParaRPr lang="fr-FR" sz="3200" dirty="0"/>
                    </a:p>
                  </a:txBody>
                  <a:tcPr marL="91436" marR="91436" marT="45741" marB="45741"/>
                </a:tc>
                <a:tc>
                  <a:txBody>
                    <a:bodyPr/>
                    <a:lstStyle/>
                    <a:p>
                      <a:r>
                        <a:rPr lang="fr-FR" sz="3200" dirty="0" smtClean="0"/>
                        <a:t>TPOHHC =(RFO + FCL +SS) /PIBHHC</a:t>
                      </a:r>
                      <a:endParaRPr lang="fr-FR" sz="3200" dirty="0"/>
                    </a:p>
                  </a:txBody>
                  <a:tcPr marL="91436" marR="91436" marT="45741" marB="45741"/>
                </a:tc>
                <a:extLst>
                  <a:ext uri="{0D108BD9-81ED-4DB2-BD59-A6C34878D82A}">
                    <a16:rowId xmlns:a16="http://schemas.microsoft.com/office/drawing/2014/main" val="10000"/>
                  </a:ext>
                </a:extLst>
              </a:tr>
              <a:tr h="1194594">
                <a:tc>
                  <a:txBody>
                    <a:bodyPr/>
                    <a:lstStyle/>
                    <a:p>
                      <a:r>
                        <a:rPr lang="fr-FR" sz="3200" b="1" dirty="0" smtClean="0"/>
                        <a:t>Taux PF</a:t>
                      </a:r>
                      <a:endParaRPr lang="fr-FR" sz="3200" b="1" dirty="0"/>
                    </a:p>
                  </a:txBody>
                  <a:tcPr marL="91436" marR="91436" marT="45741" marB="45741"/>
                </a:tc>
                <a:tc>
                  <a:txBody>
                    <a:bodyPr/>
                    <a:lstStyle/>
                    <a:p>
                      <a:pPr algn="ctr"/>
                      <a:r>
                        <a:rPr lang="fr-FR" sz="3200" dirty="0" smtClean="0"/>
                        <a:t>23,35%</a:t>
                      </a:r>
                      <a:endParaRPr lang="fr-FR" sz="3200" dirty="0"/>
                    </a:p>
                  </a:txBody>
                  <a:tcPr marL="91436" marR="91436" marT="45741" marB="45741"/>
                </a:tc>
                <a:tc>
                  <a:txBody>
                    <a:bodyPr/>
                    <a:lstStyle/>
                    <a:p>
                      <a:pPr algn="ctr"/>
                      <a:r>
                        <a:rPr lang="fr-FR" sz="3200" dirty="0" smtClean="0"/>
                        <a:t>14,89%</a:t>
                      </a:r>
                      <a:endParaRPr lang="fr-FR" sz="3200" dirty="0"/>
                    </a:p>
                  </a:txBody>
                  <a:tcPr marL="91436" marR="91436" marT="45741" marB="45741"/>
                </a:tc>
                <a:tc>
                  <a:txBody>
                    <a:bodyPr/>
                    <a:lstStyle/>
                    <a:p>
                      <a:pPr algn="ctr"/>
                      <a:r>
                        <a:rPr lang="fr-FR" sz="3200" dirty="0" smtClean="0"/>
                        <a:t>65,88%</a:t>
                      </a:r>
                      <a:endParaRPr lang="fr-FR" sz="3200" dirty="0"/>
                    </a:p>
                  </a:txBody>
                  <a:tcPr marL="91436" marR="91436" marT="45741" marB="45741"/>
                </a:tc>
                <a:tc>
                  <a:txBody>
                    <a:bodyPr/>
                    <a:lstStyle/>
                    <a:p>
                      <a:pPr algn="ctr"/>
                      <a:r>
                        <a:rPr lang="fr-FR" sz="3200" dirty="0" smtClean="0"/>
                        <a:t>21,39</a:t>
                      </a:r>
                      <a:endParaRPr lang="fr-FR" sz="3200" dirty="0"/>
                    </a:p>
                  </a:txBody>
                  <a:tcPr marL="91436" marR="91436" marT="45741" marB="4574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4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670304" y="2276872"/>
            <a:ext cx="10338816" cy="1872208"/>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spcBef>
                <a:spcPct val="0"/>
              </a:spcBef>
              <a:defRPr/>
            </a:pPr>
            <a:r>
              <a:rPr lang="fr-FR" sz="3200" b="1" dirty="0" smtClean="0">
                <a:solidFill>
                  <a:srgbClr val="FF0000"/>
                </a:solidFill>
                <a:effectLst>
                  <a:outerShdw blurRad="50000" dist="30000" dir="5400000" algn="tl" rotWithShape="0">
                    <a:srgbClr val="000000">
                      <a:alpha val="30000"/>
                    </a:srgbClr>
                  </a:outerShdw>
                </a:effectLst>
                <a:latin typeface="Gill Sans MT"/>
              </a:rPr>
              <a:t>III- Analyse des principales </a:t>
            </a:r>
          </a:p>
          <a:p>
            <a:pPr algn="ctr">
              <a:lnSpc>
                <a:spcPct val="150000"/>
              </a:lnSpc>
              <a:spcBef>
                <a:spcPct val="0"/>
              </a:spcBef>
              <a:defRPr/>
            </a:pPr>
            <a:r>
              <a:rPr lang="fr-FR" sz="3200" b="1" dirty="0" smtClean="0">
                <a:solidFill>
                  <a:srgbClr val="FF0000"/>
                </a:solidFill>
                <a:effectLst>
                  <a:outerShdw blurRad="50000" dist="30000" dir="5400000" algn="tl" rotWithShape="0">
                    <a:srgbClr val="000000">
                      <a:alpha val="30000"/>
                    </a:srgbClr>
                  </a:outerShdw>
                </a:effectLst>
                <a:latin typeface="Gill Sans MT"/>
              </a:rPr>
              <a:t>DISPOSITIONS LEGISLATIVES 2025</a:t>
            </a:r>
            <a:endParaRPr lang="fr-FR" sz="3200" b="1" dirty="0">
              <a:solidFill>
                <a:srgbClr val="FF0000"/>
              </a:solidFill>
              <a:effectLst>
                <a:outerShdw blurRad="50000" dist="30000" dir="5400000" algn="tl" rotWithShape="0">
                  <a:srgbClr val="000000">
                    <a:alpha val="30000"/>
                  </a:srgbClr>
                </a:outerShdw>
              </a:effectLst>
              <a:latin typeface="Gill Sans M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5"/>
          <p:cNvSpPr>
            <a:spLocks noGrp="1"/>
          </p:cNvSpPr>
          <p:nvPr>
            <p:ph type="sldNum" sz="quarter" idx="12"/>
          </p:nvPr>
        </p:nvSpPr>
        <p:spPr>
          <a:xfrm>
            <a:off x="9912425" y="6309321"/>
            <a:ext cx="480913" cy="272653"/>
          </a:xfrm>
          <a:noFill/>
        </p:spPr>
        <p:txBody>
          <a:bodyPr/>
          <a:lstStyle/>
          <a:p>
            <a:fld id="{95E510F3-01DC-4C2C-82A8-B5EB4A2CDA16}" type="slidenum">
              <a:rPr lang="es-ES" altLang="fr-FR">
                <a:solidFill>
                  <a:srgbClr val="E7DEC9">
                    <a:shade val="50000"/>
                    <a:satMod val="200000"/>
                  </a:srgbClr>
                </a:solidFill>
                <a:latin typeface="Gill Sans MT"/>
              </a:rPr>
              <a:pPr/>
              <a:t>26</a:t>
            </a:fld>
            <a:endParaRPr lang="es-ES" altLang="fr-FR" dirty="0">
              <a:solidFill>
                <a:srgbClr val="E7DEC9">
                  <a:shade val="50000"/>
                  <a:satMod val="200000"/>
                </a:srgbClr>
              </a:solidFill>
              <a:latin typeface="Gill Sans MT"/>
            </a:endParaRPr>
          </a:p>
        </p:txBody>
      </p:sp>
      <p:sp>
        <p:nvSpPr>
          <p:cNvPr id="4101" name="Rectangle 5"/>
          <p:cNvSpPr>
            <a:spLocks noChangeArrowheads="1"/>
          </p:cNvSpPr>
          <p:nvPr/>
        </p:nvSpPr>
        <p:spPr bwMode="auto">
          <a:xfrm>
            <a:off x="1475232" y="2812465"/>
            <a:ext cx="4026649"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fr-FR" altLang="fr-FR" sz="2400" b="1" dirty="0">
                <a:solidFill>
                  <a:srgbClr val="FEB80A">
                    <a:lumMod val="50000"/>
                  </a:srgbClr>
                </a:solidFill>
                <a:latin typeface="Gill Sans MT"/>
              </a:rPr>
              <a:t>LF </a:t>
            </a:r>
            <a:r>
              <a:rPr lang="fr-FR" altLang="fr-FR" sz="2400" b="1" dirty="0" smtClean="0">
                <a:solidFill>
                  <a:srgbClr val="FEB80A">
                    <a:lumMod val="50000"/>
                  </a:srgbClr>
                </a:solidFill>
                <a:latin typeface="Gill Sans MT"/>
              </a:rPr>
              <a:t>2025</a:t>
            </a:r>
            <a:endParaRPr lang="fr-FR" altLang="fr-FR" sz="2400" b="1" dirty="0">
              <a:solidFill>
                <a:srgbClr val="FEB80A">
                  <a:lumMod val="50000"/>
                </a:srgbClr>
              </a:solidFill>
              <a:latin typeface="Gill Sans MT"/>
            </a:endParaRPr>
          </a:p>
          <a:p>
            <a:pPr algn="ctr">
              <a:defRPr/>
            </a:pPr>
            <a:r>
              <a:rPr lang="fr-FR" sz="2400" b="1" dirty="0">
                <a:solidFill>
                  <a:srgbClr val="FEB80A">
                    <a:lumMod val="50000"/>
                  </a:srgbClr>
                </a:solidFill>
                <a:latin typeface="Calibri" pitchFamily="34" charset="0"/>
                <a:ea typeface="Calibri" pitchFamily="34" charset="0"/>
              </a:rPr>
              <a:t>Comporte </a:t>
            </a:r>
            <a:r>
              <a:rPr lang="fr-FR" sz="2400" b="1" dirty="0" smtClean="0">
                <a:solidFill>
                  <a:srgbClr val="FF0000"/>
                </a:solidFill>
                <a:latin typeface="Calibri" pitchFamily="34" charset="0"/>
                <a:ea typeface="Calibri" pitchFamily="34" charset="0"/>
              </a:rPr>
              <a:t>233 </a:t>
            </a:r>
            <a:r>
              <a:rPr lang="fr-FR" sz="2400" b="1" dirty="0">
                <a:solidFill>
                  <a:srgbClr val="FEB80A">
                    <a:lumMod val="50000"/>
                  </a:srgbClr>
                </a:solidFill>
                <a:latin typeface="Calibri" pitchFamily="34" charset="0"/>
                <a:ea typeface="Calibri" pitchFamily="34" charset="0"/>
              </a:rPr>
              <a:t>articles</a:t>
            </a:r>
          </a:p>
        </p:txBody>
      </p:sp>
      <p:sp>
        <p:nvSpPr>
          <p:cNvPr id="4" name="Rectangle 3"/>
          <p:cNvSpPr/>
          <p:nvPr/>
        </p:nvSpPr>
        <p:spPr>
          <a:xfrm>
            <a:off x="7104113" y="3356993"/>
            <a:ext cx="3078137" cy="720079"/>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domaniales </a:t>
            </a:r>
          </a:p>
          <a:p>
            <a:pPr algn="ctr">
              <a:defRPr/>
            </a:pPr>
            <a:r>
              <a:rPr lang="fr-FR" sz="1600" b="1" dirty="0" smtClean="0">
                <a:solidFill>
                  <a:srgbClr val="FF0000"/>
                </a:solidFill>
                <a:latin typeface="Gill Sans MT"/>
              </a:rPr>
              <a:t>14 art (164 à 177)</a:t>
            </a:r>
            <a:endParaRPr lang="fr-FR" sz="1600" b="1" dirty="0">
              <a:solidFill>
                <a:srgbClr val="FF0000"/>
              </a:solidFill>
              <a:latin typeface="Gill Sans MT"/>
            </a:endParaRPr>
          </a:p>
        </p:txBody>
      </p:sp>
      <p:sp>
        <p:nvSpPr>
          <p:cNvPr id="5" name="Rectangle 4"/>
          <p:cNvSpPr/>
          <p:nvPr/>
        </p:nvSpPr>
        <p:spPr>
          <a:xfrm>
            <a:off x="7104112" y="1844824"/>
            <a:ext cx="3096344" cy="66613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fiscales diverses </a:t>
            </a:r>
          </a:p>
          <a:p>
            <a:pPr algn="ctr">
              <a:defRPr/>
            </a:pPr>
            <a:r>
              <a:rPr lang="fr-FR" sz="1600" b="1" dirty="0" smtClean="0">
                <a:solidFill>
                  <a:srgbClr val="FF0000"/>
                </a:solidFill>
                <a:latin typeface="Gill Sans MT"/>
              </a:rPr>
              <a:t>27 art </a:t>
            </a:r>
            <a:r>
              <a:rPr lang="fr-FR" sz="1600" b="1" dirty="0">
                <a:solidFill>
                  <a:srgbClr val="FF0000"/>
                </a:solidFill>
                <a:latin typeface="Gill Sans MT"/>
              </a:rPr>
              <a:t>(de </a:t>
            </a:r>
            <a:r>
              <a:rPr lang="fr-FR" sz="1600" b="1" dirty="0" smtClean="0">
                <a:solidFill>
                  <a:srgbClr val="FF0000"/>
                </a:solidFill>
                <a:latin typeface="Gill Sans MT"/>
              </a:rPr>
              <a:t>117 </a:t>
            </a:r>
            <a:r>
              <a:rPr lang="fr-FR" sz="1600" b="1" dirty="0">
                <a:solidFill>
                  <a:srgbClr val="FF0000"/>
                </a:solidFill>
                <a:latin typeface="Gill Sans MT"/>
              </a:rPr>
              <a:t>à </a:t>
            </a:r>
            <a:r>
              <a:rPr lang="fr-FR" sz="1600" b="1" dirty="0" smtClean="0">
                <a:solidFill>
                  <a:srgbClr val="FF0000"/>
                </a:solidFill>
                <a:latin typeface="Gill Sans MT"/>
              </a:rPr>
              <a:t>143)</a:t>
            </a:r>
            <a:endParaRPr lang="fr-FR" sz="1600" b="1" dirty="0">
              <a:solidFill>
                <a:srgbClr val="FF0000"/>
              </a:solidFill>
              <a:latin typeface="Gill Sans MT"/>
            </a:endParaRPr>
          </a:p>
        </p:txBody>
      </p:sp>
      <p:sp>
        <p:nvSpPr>
          <p:cNvPr id="6" name="Rectangle 5"/>
          <p:cNvSpPr/>
          <p:nvPr/>
        </p:nvSpPr>
        <p:spPr>
          <a:xfrm>
            <a:off x="7104112" y="4221088"/>
            <a:ext cx="3078136" cy="59412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diverses</a:t>
            </a:r>
            <a:endParaRPr lang="fr-FR" sz="1600" dirty="0">
              <a:solidFill>
                <a:prstClr val="black"/>
              </a:solidFill>
              <a:latin typeface="Gill Sans MT"/>
            </a:endParaRPr>
          </a:p>
          <a:p>
            <a:pPr algn="ctr">
              <a:defRPr/>
            </a:pPr>
            <a:r>
              <a:rPr lang="fr-FR" sz="1600" dirty="0">
                <a:solidFill>
                  <a:prstClr val="black"/>
                </a:solidFill>
                <a:latin typeface="Gill Sans MT"/>
              </a:rPr>
              <a:t> </a:t>
            </a:r>
            <a:r>
              <a:rPr lang="fr-FR" sz="1600" b="1" dirty="0" smtClean="0">
                <a:solidFill>
                  <a:srgbClr val="FF0000"/>
                </a:solidFill>
                <a:latin typeface="Gill Sans MT"/>
              </a:rPr>
              <a:t>38 </a:t>
            </a:r>
            <a:r>
              <a:rPr lang="fr-FR" sz="1600" b="1" dirty="0">
                <a:solidFill>
                  <a:srgbClr val="FF0000"/>
                </a:solidFill>
                <a:latin typeface="Gill Sans MT"/>
              </a:rPr>
              <a:t>art (de </a:t>
            </a:r>
            <a:r>
              <a:rPr lang="fr-FR" sz="1600" b="1" dirty="0" smtClean="0">
                <a:solidFill>
                  <a:srgbClr val="FF0000"/>
                </a:solidFill>
                <a:latin typeface="Gill Sans MT"/>
              </a:rPr>
              <a:t>178 </a:t>
            </a:r>
            <a:r>
              <a:rPr lang="fr-FR" sz="1600" b="1" dirty="0">
                <a:solidFill>
                  <a:srgbClr val="FF0000"/>
                </a:solidFill>
                <a:latin typeface="Gill Sans MT"/>
              </a:rPr>
              <a:t>à </a:t>
            </a:r>
            <a:r>
              <a:rPr lang="fr-FR" sz="1600" b="1" dirty="0" smtClean="0">
                <a:solidFill>
                  <a:srgbClr val="FF0000"/>
                </a:solidFill>
                <a:latin typeface="Gill Sans MT"/>
              </a:rPr>
              <a:t>215)</a:t>
            </a:r>
            <a:endParaRPr lang="fr-FR" sz="1600" b="1" dirty="0">
              <a:solidFill>
                <a:srgbClr val="FF0000"/>
              </a:solidFill>
              <a:latin typeface="Gill Sans MT"/>
            </a:endParaRPr>
          </a:p>
        </p:txBody>
      </p:sp>
      <p:sp>
        <p:nvSpPr>
          <p:cNvPr id="7" name="Rectangle 6"/>
          <p:cNvSpPr/>
          <p:nvPr/>
        </p:nvSpPr>
        <p:spPr>
          <a:xfrm>
            <a:off x="7104112" y="1209815"/>
            <a:ext cx="3096344" cy="5577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fiscales </a:t>
            </a:r>
            <a:endParaRPr lang="fr-FR" sz="1600" b="1" dirty="0" smtClean="0">
              <a:solidFill>
                <a:prstClr val="black"/>
              </a:solidFill>
              <a:latin typeface="Gill Sans MT"/>
            </a:endParaRPr>
          </a:p>
          <a:p>
            <a:pPr algn="ctr">
              <a:defRPr/>
            </a:pPr>
            <a:r>
              <a:rPr lang="fr-FR" sz="1600" b="1" dirty="0" smtClean="0">
                <a:solidFill>
                  <a:srgbClr val="FF0000"/>
                </a:solidFill>
                <a:latin typeface="Gill Sans MT"/>
              </a:rPr>
              <a:t>112</a:t>
            </a:r>
            <a:r>
              <a:rPr lang="fr-FR" sz="1600" b="1" dirty="0" smtClean="0">
                <a:solidFill>
                  <a:prstClr val="black"/>
                </a:solidFill>
                <a:latin typeface="Gill Sans MT"/>
              </a:rPr>
              <a:t> </a:t>
            </a:r>
            <a:r>
              <a:rPr lang="fr-FR" sz="1600" b="1" dirty="0">
                <a:solidFill>
                  <a:srgbClr val="FF0000"/>
                </a:solidFill>
                <a:latin typeface="Gill Sans MT"/>
              </a:rPr>
              <a:t>art </a:t>
            </a:r>
            <a:r>
              <a:rPr lang="fr-FR" sz="1600" b="1" dirty="0" smtClean="0">
                <a:solidFill>
                  <a:srgbClr val="FF0000"/>
                </a:solidFill>
                <a:latin typeface="Gill Sans MT"/>
              </a:rPr>
              <a:t>(</a:t>
            </a:r>
            <a:r>
              <a:rPr lang="fr-FR" sz="1600" b="1" dirty="0">
                <a:solidFill>
                  <a:srgbClr val="FF0000"/>
                </a:solidFill>
                <a:latin typeface="Gill Sans MT"/>
              </a:rPr>
              <a:t>de 5 à </a:t>
            </a:r>
            <a:r>
              <a:rPr lang="fr-FR" sz="1600" b="1" dirty="0" smtClean="0">
                <a:solidFill>
                  <a:srgbClr val="FF0000"/>
                </a:solidFill>
                <a:latin typeface="Gill Sans MT"/>
              </a:rPr>
              <a:t>116)</a:t>
            </a:r>
            <a:endParaRPr lang="fr-FR" sz="1600" b="1" dirty="0">
              <a:solidFill>
                <a:srgbClr val="FF0000"/>
              </a:solidFill>
              <a:latin typeface="Gill Sans MT"/>
            </a:endParaRPr>
          </a:p>
        </p:txBody>
      </p:sp>
      <p:sp>
        <p:nvSpPr>
          <p:cNvPr id="8" name="Rectangle 7"/>
          <p:cNvSpPr/>
          <p:nvPr/>
        </p:nvSpPr>
        <p:spPr>
          <a:xfrm>
            <a:off x="7122320" y="4994672"/>
            <a:ext cx="3078137" cy="81059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Autres dispositions </a:t>
            </a:r>
          </a:p>
          <a:p>
            <a:pPr algn="ctr">
              <a:defRPr/>
            </a:pPr>
            <a:r>
              <a:rPr lang="fr-FR" sz="1600" b="1" dirty="0">
                <a:solidFill>
                  <a:prstClr val="black"/>
                </a:solidFill>
                <a:latin typeface="Gill Sans MT"/>
              </a:rPr>
              <a:t>(budget et CAS)</a:t>
            </a:r>
          </a:p>
          <a:p>
            <a:pPr algn="ctr">
              <a:defRPr/>
            </a:pPr>
            <a:r>
              <a:rPr lang="fr-FR" sz="1600" b="1" dirty="0" smtClean="0">
                <a:solidFill>
                  <a:srgbClr val="FF0000"/>
                </a:solidFill>
                <a:latin typeface="Gill Sans MT"/>
              </a:rPr>
              <a:t>18 </a:t>
            </a:r>
            <a:r>
              <a:rPr lang="fr-FR" sz="1600" b="1" dirty="0">
                <a:solidFill>
                  <a:srgbClr val="FF0000"/>
                </a:solidFill>
                <a:latin typeface="Gill Sans MT"/>
              </a:rPr>
              <a:t>art (de </a:t>
            </a:r>
            <a:r>
              <a:rPr lang="fr-FR" sz="1600" b="1" dirty="0" smtClean="0">
                <a:solidFill>
                  <a:srgbClr val="FF0000"/>
                </a:solidFill>
                <a:latin typeface="Gill Sans MT"/>
              </a:rPr>
              <a:t>216 </a:t>
            </a:r>
            <a:r>
              <a:rPr lang="fr-FR" sz="1600" b="1" dirty="0">
                <a:solidFill>
                  <a:srgbClr val="FF0000"/>
                </a:solidFill>
                <a:latin typeface="Gill Sans MT"/>
              </a:rPr>
              <a:t>à </a:t>
            </a:r>
            <a:r>
              <a:rPr lang="fr-FR" sz="1600" b="1" dirty="0" smtClean="0">
                <a:solidFill>
                  <a:srgbClr val="FF0000"/>
                </a:solidFill>
                <a:latin typeface="Gill Sans MT"/>
              </a:rPr>
              <a:t>233)</a:t>
            </a:r>
            <a:endParaRPr lang="fr-FR" sz="1600" b="1" dirty="0">
              <a:solidFill>
                <a:srgbClr val="FF0000"/>
              </a:solidFill>
              <a:latin typeface="Gill Sans MT"/>
            </a:endParaRPr>
          </a:p>
        </p:txBody>
      </p:sp>
      <p:sp>
        <p:nvSpPr>
          <p:cNvPr id="9" name="Rectangle 8"/>
          <p:cNvSpPr/>
          <p:nvPr/>
        </p:nvSpPr>
        <p:spPr>
          <a:xfrm>
            <a:off x="7122320" y="2672954"/>
            <a:ext cx="3078136" cy="49107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douanières</a:t>
            </a:r>
            <a:r>
              <a:rPr lang="fr-FR" sz="1600" dirty="0">
                <a:solidFill>
                  <a:prstClr val="black"/>
                </a:solidFill>
                <a:latin typeface="Gill Sans MT"/>
              </a:rPr>
              <a:t> </a:t>
            </a:r>
          </a:p>
          <a:p>
            <a:pPr algn="ctr">
              <a:defRPr/>
            </a:pPr>
            <a:r>
              <a:rPr lang="fr-FR" sz="1600" b="1" dirty="0" smtClean="0">
                <a:solidFill>
                  <a:srgbClr val="FF0000"/>
                </a:solidFill>
                <a:latin typeface="Gill Sans MT"/>
              </a:rPr>
              <a:t>20 </a:t>
            </a:r>
            <a:r>
              <a:rPr lang="fr-FR" sz="1600" b="1" dirty="0">
                <a:solidFill>
                  <a:srgbClr val="FF0000"/>
                </a:solidFill>
                <a:latin typeface="Gill Sans MT"/>
              </a:rPr>
              <a:t>art </a:t>
            </a:r>
            <a:r>
              <a:rPr lang="fr-FR" sz="1600" b="1" dirty="0" smtClean="0">
                <a:solidFill>
                  <a:srgbClr val="FF0000"/>
                </a:solidFill>
                <a:latin typeface="Gill Sans MT"/>
              </a:rPr>
              <a:t>(144 à</a:t>
            </a:r>
            <a:r>
              <a:rPr kumimoji="0" lang="fr-FR" sz="1600" b="1" i="0" u="none" strike="noStrike" kern="1200" cap="none" spc="0" normalizeH="0" noProof="0" dirty="0" smtClean="0">
                <a:ln>
                  <a:noFill/>
                </a:ln>
                <a:solidFill>
                  <a:srgbClr val="FF0000"/>
                </a:solidFill>
                <a:effectLst/>
                <a:uLnTx/>
                <a:uFillTx/>
                <a:latin typeface="Gill Sans MT"/>
                <a:ea typeface="+mn-ea"/>
                <a:cs typeface="+mn-cs"/>
              </a:rPr>
              <a:t> </a:t>
            </a:r>
            <a:r>
              <a:rPr lang="fr-FR" sz="1600" b="1" noProof="0" dirty="0" smtClean="0">
                <a:solidFill>
                  <a:srgbClr val="FF0000"/>
                </a:solidFill>
                <a:latin typeface="Gill Sans MT"/>
              </a:rPr>
              <a:t>163</a:t>
            </a:r>
            <a:r>
              <a:rPr lang="fr-FR" sz="1600" b="1" dirty="0" smtClean="0">
                <a:solidFill>
                  <a:srgbClr val="FF0000"/>
                </a:solidFill>
                <a:latin typeface="Gill Sans MT"/>
              </a:rPr>
              <a:t>)</a:t>
            </a:r>
            <a:endParaRPr lang="fr-FR" sz="1600" b="1" dirty="0">
              <a:solidFill>
                <a:srgbClr val="FF0000"/>
              </a:solidFill>
              <a:latin typeface="Gill Sans MT"/>
            </a:endParaRPr>
          </a:p>
        </p:txBody>
      </p:sp>
      <p:cxnSp>
        <p:nvCxnSpPr>
          <p:cNvPr id="11" name="Connecteur droit avec flèche 10"/>
          <p:cNvCxnSpPr/>
          <p:nvPr/>
        </p:nvCxnSpPr>
        <p:spPr>
          <a:xfrm flipV="1">
            <a:off x="5610226" y="2349103"/>
            <a:ext cx="1457325" cy="9179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a:cxnSpLocks/>
          </p:cNvCxnSpPr>
          <p:nvPr/>
        </p:nvCxnSpPr>
        <p:spPr>
          <a:xfrm flipV="1">
            <a:off x="5610226" y="1412777"/>
            <a:ext cx="1421878" cy="18543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a:off x="5610227" y="3267077"/>
            <a:ext cx="1350169" cy="10798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a:off x="5610227" y="3267075"/>
            <a:ext cx="1403747" cy="323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avec flèche 14"/>
          <p:cNvCxnSpPr/>
          <p:nvPr/>
        </p:nvCxnSpPr>
        <p:spPr>
          <a:xfrm flipV="1">
            <a:off x="5610226" y="2943225"/>
            <a:ext cx="1457325" cy="323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a:off x="5610226" y="3267076"/>
            <a:ext cx="1457325" cy="19442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9608" y="1447800"/>
            <a:ext cx="6304744" cy="4800600"/>
          </a:xfrm>
        </p:spPr>
        <p:txBody>
          <a:bodyPr>
            <a:normAutofit/>
          </a:bodyPr>
          <a:lstStyle/>
          <a:p>
            <a:pPr algn="ctr">
              <a:buNone/>
            </a:pPr>
            <a:endParaRPr lang="fr-FR" b="1" dirty="0"/>
          </a:p>
          <a:p>
            <a:pPr algn="ctr">
              <a:buNone/>
            </a:pPr>
            <a:endParaRPr lang="fr-FR" b="1" dirty="0"/>
          </a:p>
          <a:p>
            <a:pPr algn="ctr">
              <a:buNone/>
            </a:pPr>
            <a:r>
              <a:rPr lang="fr-FR" sz="2800" b="1" dirty="0" smtClean="0">
                <a:solidFill>
                  <a:srgbClr val="0070C0"/>
                </a:solidFill>
              </a:rPr>
              <a:t>III-1- Analyse des mesures fiscales </a:t>
            </a:r>
          </a:p>
          <a:p>
            <a:pPr algn="ctr">
              <a:buNone/>
            </a:pPr>
            <a:r>
              <a:rPr lang="fr-FR" sz="2800" b="1" dirty="0" smtClean="0">
                <a:solidFill>
                  <a:srgbClr val="0070C0"/>
                </a:solidFill>
              </a:rPr>
              <a:t>de la LF 2025</a:t>
            </a:r>
          </a:p>
          <a:p>
            <a:pPr algn="ctr">
              <a:buNone/>
            </a:pPr>
            <a:r>
              <a:rPr lang="fr-FR" b="1" dirty="0" smtClean="0">
                <a:solidFill>
                  <a:srgbClr val="FF0000"/>
                </a:solidFill>
              </a:rPr>
              <a:t> </a:t>
            </a:r>
            <a:endParaRPr lang="fr-FR" b="1" dirty="0">
              <a:solidFill>
                <a:srgbClr val="FF0000"/>
              </a:solidFill>
            </a:endParaRPr>
          </a:p>
        </p:txBody>
      </p:sp>
    </p:spTree>
    <p:extLst>
      <p:ext uri="{BB962C8B-B14F-4D97-AF65-F5344CB8AC3E}">
        <p14:creationId xmlns:p14="http://schemas.microsoft.com/office/powerpoint/2010/main" val="3091801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9608" y="1447800"/>
            <a:ext cx="6304744" cy="4800600"/>
          </a:xfrm>
        </p:spPr>
        <p:txBody>
          <a:bodyPr>
            <a:normAutofit/>
          </a:bodyPr>
          <a:lstStyle/>
          <a:p>
            <a:pPr algn="ctr">
              <a:buNone/>
            </a:pPr>
            <a:endParaRPr lang="fr-FR" b="1" dirty="0"/>
          </a:p>
          <a:p>
            <a:pPr algn="ctr">
              <a:buNone/>
            </a:pPr>
            <a:endParaRPr lang="fr-FR" b="1" dirty="0"/>
          </a:p>
          <a:p>
            <a:pPr algn="ctr">
              <a:buNone/>
            </a:pPr>
            <a:r>
              <a:rPr lang="fr-FR" sz="2800" b="1" dirty="0">
                <a:solidFill>
                  <a:srgbClr val="0070C0"/>
                </a:solidFill>
              </a:rPr>
              <a:t>Dispositions fiscales : </a:t>
            </a:r>
            <a:endParaRPr lang="fr-FR" sz="2800" b="1" dirty="0" smtClean="0">
              <a:solidFill>
                <a:srgbClr val="0070C0"/>
              </a:solidFill>
            </a:endParaRPr>
          </a:p>
          <a:p>
            <a:pPr algn="ctr">
              <a:buNone/>
            </a:pPr>
            <a:r>
              <a:rPr lang="fr-FR" sz="2800" b="1" dirty="0" smtClean="0">
                <a:solidFill>
                  <a:srgbClr val="0070C0"/>
                </a:solidFill>
              </a:rPr>
              <a:t>Fiscalité directe </a:t>
            </a:r>
            <a:r>
              <a:rPr lang="fr-FR" sz="2800" b="1" dirty="0" smtClean="0"/>
              <a:t>(CIDTA)</a:t>
            </a:r>
          </a:p>
          <a:p>
            <a:pPr algn="ctr">
              <a:buNone/>
            </a:pPr>
            <a:r>
              <a:rPr lang="fr-FR" sz="2800" b="1" dirty="0" smtClean="0">
                <a:solidFill>
                  <a:srgbClr val="00B050"/>
                </a:solidFill>
              </a:rPr>
              <a:t>IRG – PP</a:t>
            </a:r>
          </a:p>
          <a:p>
            <a:pPr algn="ctr">
              <a:buNone/>
            </a:pPr>
            <a:r>
              <a:rPr lang="fr-FR" sz="2800" b="1" dirty="0" smtClean="0">
                <a:solidFill>
                  <a:srgbClr val="00B050"/>
                </a:solidFill>
              </a:rPr>
              <a:t>IBS- PM</a:t>
            </a:r>
            <a:r>
              <a:rPr lang="fr-FR" b="1" dirty="0" smtClean="0">
                <a:solidFill>
                  <a:srgbClr val="00B050"/>
                </a:solidFill>
              </a:rPr>
              <a:t> </a:t>
            </a:r>
          </a:p>
          <a:p>
            <a:pPr algn="ctr">
              <a:buNone/>
            </a:pPr>
            <a:r>
              <a:rPr lang="fr-FR" b="1" dirty="0" smtClean="0">
                <a:solidFill>
                  <a:srgbClr val="FF0000"/>
                </a:solidFill>
              </a:rPr>
              <a:t>Autres taxes</a:t>
            </a:r>
            <a:endParaRPr lang="fr-FR" b="1" dirty="0">
              <a:solidFill>
                <a:srgbClr val="FF0000"/>
              </a:solidFill>
            </a:endParaRPr>
          </a:p>
        </p:txBody>
      </p:sp>
    </p:spTree>
    <p:extLst>
      <p:ext uri="{BB962C8B-B14F-4D97-AF65-F5344CB8AC3E}">
        <p14:creationId xmlns:p14="http://schemas.microsoft.com/office/powerpoint/2010/main" val="26937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05 et art 80-2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précision du lieu de déclaration des PVC de titres - PP</a:t>
            </a:r>
          </a:p>
          <a:p>
            <a:pPr lvl="0"/>
            <a:endParaRPr lang="fr-FR" sz="2400" dirty="0"/>
          </a:p>
          <a:p>
            <a:pPr lvl="0"/>
            <a:endParaRPr lang="fr-FR" sz="2400" dirty="0" smtClean="0"/>
          </a:p>
          <a:p>
            <a:r>
              <a:rPr lang="fr-FR" sz="2400" b="1" dirty="0" smtClean="0">
                <a:solidFill>
                  <a:srgbClr val="0070C0"/>
                </a:solidFill>
              </a:rPr>
              <a:t>-Résidents :</a:t>
            </a:r>
            <a:r>
              <a:rPr lang="fr-FR" sz="2400" dirty="0" smtClean="0"/>
              <a:t> </a:t>
            </a:r>
            <a:r>
              <a:rPr lang="fr-FR" sz="2400" dirty="0"/>
              <a:t>auprès de la </a:t>
            </a:r>
            <a:r>
              <a:rPr lang="fr-FR" sz="2400" b="1" dirty="0">
                <a:solidFill>
                  <a:srgbClr val="00B050"/>
                </a:solidFill>
              </a:rPr>
              <a:t>recette des impôts de rattachement du siège social de la société</a:t>
            </a:r>
            <a:r>
              <a:rPr lang="fr-FR" sz="2400" dirty="0" smtClean="0"/>
              <a:t>, au lieu du </a:t>
            </a:r>
            <a:r>
              <a:rPr lang="fr-FR" sz="2400" b="1" dirty="0">
                <a:solidFill>
                  <a:srgbClr val="FF0000"/>
                </a:solidFill>
              </a:rPr>
              <a:t>lieu de résidence du </a:t>
            </a:r>
            <a:r>
              <a:rPr lang="fr-FR" sz="2400" b="1" dirty="0" smtClean="0">
                <a:solidFill>
                  <a:srgbClr val="FF0000"/>
                </a:solidFill>
              </a:rPr>
              <a:t>cédant</a:t>
            </a:r>
            <a:endParaRPr lang="fr-FR" sz="2400" dirty="0" smtClean="0"/>
          </a:p>
          <a:p>
            <a:endParaRPr lang="fr-FR" sz="2400" dirty="0" smtClean="0"/>
          </a:p>
          <a:p>
            <a:r>
              <a:rPr lang="fr-FR" sz="2400" b="1" dirty="0" smtClean="0">
                <a:solidFill>
                  <a:srgbClr val="0070C0"/>
                </a:solidFill>
              </a:rPr>
              <a:t>-Non résidents : </a:t>
            </a:r>
            <a:r>
              <a:rPr lang="fr-FR" sz="2400" b="1" dirty="0">
                <a:solidFill>
                  <a:srgbClr val="00B050"/>
                </a:solidFill>
              </a:rPr>
              <a:t>recette des impôts de rattachement du siège social de la </a:t>
            </a:r>
            <a:r>
              <a:rPr lang="fr-FR" sz="2400" b="1" dirty="0" smtClean="0">
                <a:solidFill>
                  <a:srgbClr val="00B050"/>
                </a:solidFill>
              </a:rPr>
              <a:t>société, </a:t>
            </a:r>
            <a:r>
              <a:rPr lang="fr-FR" sz="2400" dirty="0" smtClean="0"/>
              <a:t>au lieu </a:t>
            </a:r>
            <a:r>
              <a:rPr lang="fr-FR" sz="2400" b="1" dirty="0" smtClean="0">
                <a:solidFill>
                  <a:srgbClr val="FF0000"/>
                </a:solidFill>
              </a:rPr>
              <a:t>du </a:t>
            </a:r>
            <a:r>
              <a:rPr lang="fr-FR" sz="2400" b="1" dirty="0">
                <a:solidFill>
                  <a:srgbClr val="FF0000"/>
                </a:solidFill>
              </a:rPr>
              <a:t>receveur des impôts du lieu de siège social de la </a:t>
            </a:r>
            <a:r>
              <a:rPr lang="fr-FR" sz="2400" b="1" dirty="0" smtClean="0">
                <a:solidFill>
                  <a:srgbClr val="FF0000"/>
                </a:solidFill>
              </a:rPr>
              <a:t>société</a:t>
            </a:r>
          </a:p>
          <a:p>
            <a:endParaRPr lang="fr-FR" sz="2400" b="1" dirty="0">
              <a:solidFill>
                <a:srgbClr val="FF0000"/>
              </a:solidFill>
            </a:endParaRPr>
          </a:p>
          <a:p>
            <a:r>
              <a:rPr lang="fr-FR" sz="2400" b="1" dirty="0" smtClean="0">
                <a:solidFill>
                  <a:schemeClr val="tx1"/>
                </a:solidFill>
              </a:rPr>
              <a:t>Q: modalités de calcul de la PVC des titres ?</a:t>
            </a:r>
          </a:p>
          <a:p>
            <a:r>
              <a:rPr lang="fr-FR" sz="2400" dirty="0" smtClean="0"/>
              <a:t>	</a:t>
            </a:r>
            <a:endParaRPr lang="fr-FR" sz="24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339403" y="692697"/>
            <a:ext cx="8797063"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fr-FR" sz="2800" b="1" dirty="0" smtClean="0">
                <a:solidFill>
                  <a:srgbClr val="0070C0"/>
                </a:solidFill>
              </a:rPr>
              <a:t>- </a:t>
            </a:r>
            <a:r>
              <a:rPr lang="fr-FR" sz="2800" b="1" dirty="0">
                <a:solidFill>
                  <a:srgbClr val="0070C0"/>
                </a:solidFill>
              </a:rPr>
              <a:t>Nouvelle structure LF selon </a:t>
            </a:r>
            <a:r>
              <a:rPr lang="fr-FR" sz="2800" b="1" dirty="0" smtClean="0">
                <a:solidFill>
                  <a:srgbClr val="0070C0"/>
                </a:solidFill>
              </a:rPr>
              <a:t>la LOLF</a:t>
            </a:r>
            <a:r>
              <a:rPr lang="fr-FR" sz="2800" b="1" dirty="0">
                <a:solidFill>
                  <a:srgbClr val="0070C0"/>
                </a:solidFill>
              </a:rPr>
              <a:t>:</a:t>
            </a:r>
          </a:p>
          <a:p>
            <a:pPr algn="ctr">
              <a:buNone/>
            </a:pPr>
            <a:endParaRPr lang="fr-FR" sz="2800" b="1" dirty="0">
              <a:solidFill>
                <a:srgbClr val="0070C0"/>
              </a:solidFill>
            </a:endParaRPr>
          </a:p>
          <a:p>
            <a:pPr marL="0" indent="0">
              <a:buNone/>
            </a:pPr>
            <a:r>
              <a:rPr lang="fr-FR" sz="2800" dirty="0" smtClean="0"/>
              <a:t>	</a:t>
            </a:r>
            <a:r>
              <a:rPr lang="fr-FR" sz="2800" b="1" dirty="0" smtClean="0">
                <a:solidFill>
                  <a:srgbClr val="C00000"/>
                </a:solidFill>
              </a:rPr>
              <a:t>La </a:t>
            </a:r>
            <a:r>
              <a:rPr lang="fr-FR" sz="2800" b="1" dirty="0">
                <a:solidFill>
                  <a:srgbClr val="C00000"/>
                </a:solidFill>
              </a:rPr>
              <a:t>loi n° 18-15 du 02 septembre 2018, relative aux lois de finances</a:t>
            </a:r>
            <a:r>
              <a:rPr lang="fr-FR" sz="2800" dirty="0"/>
              <a:t> a prévu une nouvelle forme de présentation de la loi de finances.</a:t>
            </a:r>
          </a:p>
          <a:p>
            <a:pPr marL="0" indent="0">
              <a:buNone/>
            </a:pPr>
            <a:endParaRPr lang="fr-FR" sz="2800" dirty="0"/>
          </a:p>
          <a:p>
            <a:pPr marL="0" indent="0">
              <a:buNone/>
            </a:pPr>
            <a:r>
              <a:rPr lang="fr-FR" sz="2800" dirty="0" smtClean="0"/>
              <a:t>	De </a:t>
            </a:r>
            <a:r>
              <a:rPr lang="fr-FR" sz="2800" dirty="0"/>
              <a:t>même que cette loi a prévu de nouveaux documents, à déposer au niveau de l’APN, avec le projet de loi de finances</a:t>
            </a:r>
            <a:r>
              <a:rPr lang="fr-FR" sz="2800" dirty="0" smtClean="0"/>
              <a:t>.</a:t>
            </a:r>
            <a:endParaRPr lang="fr-FR" sz="2800" dirty="0"/>
          </a:p>
          <a:p>
            <a:pPr marL="0" indent="0">
              <a:buNone/>
            </a:pPr>
            <a:r>
              <a:rPr lang="fr-FR" sz="2800" dirty="0" smtClean="0"/>
              <a:t>	</a:t>
            </a:r>
            <a:endParaRPr lang="fr-FR" sz="2800" dirty="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3</a:t>
            </a:fld>
            <a:endParaRPr lang="es-ES" altLang="fr-FR" sz="1400">
              <a:solidFill>
                <a:prstClr val="black"/>
              </a:solidFill>
            </a:endParaRPr>
          </a:p>
        </p:txBody>
      </p:sp>
    </p:spTree>
    <p:extLst>
      <p:ext uri="{BB962C8B-B14F-4D97-AF65-F5344CB8AC3E}">
        <p14:creationId xmlns:p14="http://schemas.microsoft.com/office/powerpoint/2010/main" val="41521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05 et art 80-2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précision du lieu de déclaration des PVC de titres - PP</a:t>
            </a:r>
          </a:p>
          <a:p>
            <a:pPr lvl="0"/>
            <a:endParaRPr lang="fr-FR" sz="2400" dirty="0"/>
          </a:p>
          <a:p>
            <a:pPr lvl="0"/>
            <a:r>
              <a:rPr lang="fr-FR" sz="2400" b="1" dirty="0" smtClean="0">
                <a:solidFill>
                  <a:srgbClr val="0070C0"/>
                </a:solidFill>
              </a:rPr>
              <a:t>R :</a:t>
            </a:r>
            <a:r>
              <a:rPr lang="fr-FR" sz="2400" dirty="0" smtClean="0"/>
              <a:t> </a:t>
            </a:r>
            <a:r>
              <a:rPr lang="fr-FR" sz="2400" b="1" dirty="0" smtClean="0">
                <a:solidFill>
                  <a:srgbClr val="00B050"/>
                </a:solidFill>
              </a:rPr>
              <a:t>PVC = (P Cession </a:t>
            </a:r>
            <a:r>
              <a:rPr lang="fr-FR" sz="2400" b="1" dirty="0" smtClean="0">
                <a:solidFill>
                  <a:srgbClr val="FF0000"/>
                </a:solidFill>
              </a:rPr>
              <a:t>ou JV </a:t>
            </a:r>
            <a:r>
              <a:rPr lang="fr-FR" sz="2400" b="1" dirty="0" smtClean="0">
                <a:solidFill>
                  <a:srgbClr val="00B050"/>
                </a:solidFill>
              </a:rPr>
              <a:t>– DT et frais de vente) – P acquisition ou P Souscription </a:t>
            </a:r>
          </a:p>
          <a:p>
            <a:pPr lvl="0"/>
            <a:r>
              <a:rPr lang="fr-FR" sz="2400" dirty="0" smtClean="0"/>
              <a:t>	</a:t>
            </a:r>
            <a:endParaRPr lang="fr-FR" sz="2400" b="1" dirty="0" smtClean="0">
              <a:solidFill>
                <a:srgbClr val="C00000"/>
              </a:solidFill>
            </a:endParaRPr>
          </a:p>
        </p:txBody>
      </p:sp>
    </p:spTree>
    <p:extLst>
      <p:ext uri="{BB962C8B-B14F-4D97-AF65-F5344CB8AC3E}">
        <p14:creationId xmlns:p14="http://schemas.microsoft.com/office/powerpoint/2010/main" val="22685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5 et art 80-ter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précision sur exonération d’IRG/PVC de biens immobiliers</a:t>
            </a:r>
          </a:p>
          <a:p>
            <a:endParaRPr lang="fr-FR" sz="2400" dirty="0" smtClean="0"/>
          </a:p>
          <a:p>
            <a:endParaRPr lang="fr-FR" sz="2400" dirty="0"/>
          </a:p>
          <a:p>
            <a:r>
              <a:rPr lang="fr-FR" sz="2400" dirty="0" smtClean="0"/>
              <a:t>	Sont </a:t>
            </a:r>
            <a:r>
              <a:rPr lang="fr-FR" sz="2400" dirty="0"/>
              <a:t>exonérées de l‘impôt sur le revenu global, les plus-values de cession : </a:t>
            </a:r>
            <a:endParaRPr lang="fr-FR" sz="2400" dirty="0" smtClean="0"/>
          </a:p>
          <a:p>
            <a:r>
              <a:rPr lang="fr-FR" sz="2400" b="1" dirty="0" smtClean="0">
                <a:solidFill>
                  <a:srgbClr val="00B050"/>
                </a:solidFill>
              </a:rPr>
              <a:t>-d’un </a:t>
            </a:r>
            <a:r>
              <a:rPr lang="fr-FR" sz="2400" b="1" dirty="0">
                <a:solidFill>
                  <a:srgbClr val="00B050"/>
                </a:solidFill>
              </a:rPr>
              <a:t>bien immobilier dépendant d’une succession, pour les besoins de la liquidation </a:t>
            </a:r>
            <a:r>
              <a:rPr lang="fr-FR" sz="2400" b="1" dirty="0" smtClean="0">
                <a:solidFill>
                  <a:srgbClr val="00B050"/>
                </a:solidFill>
              </a:rPr>
              <a:t>des droits réels indivis. </a:t>
            </a:r>
          </a:p>
          <a:p>
            <a:endParaRPr lang="fr-FR" sz="2400" dirty="0" smtClean="0"/>
          </a:p>
          <a:p>
            <a:r>
              <a:rPr lang="fr-FR" sz="2400" b="1" dirty="0" smtClean="0">
                <a:solidFill>
                  <a:srgbClr val="0070C0"/>
                </a:solidFill>
              </a:rPr>
              <a:t>Précision:</a:t>
            </a:r>
            <a:r>
              <a:rPr lang="fr-FR" sz="2400" dirty="0" smtClean="0"/>
              <a:t> Ces </a:t>
            </a:r>
            <a:r>
              <a:rPr lang="fr-FR" sz="2400" dirty="0"/>
              <a:t>dispositions s’appliquent, lorsqu’il est </a:t>
            </a:r>
            <a:r>
              <a:rPr lang="fr-FR" sz="2400" b="1" dirty="0">
                <a:solidFill>
                  <a:srgbClr val="FF0000"/>
                </a:solidFill>
              </a:rPr>
              <a:t>dûment justifié l’indivisibilité matérielle ou juridique du bien immobilier</a:t>
            </a:r>
            <a:r>
              <a:rPr lang="fr-FR" sz="2400" dirty="0"/>
              <a:t> objet de cession</a:t>
            </a:r>
            <a:r>
              <a:rPr lang="fr-FR" sz="2400" dirty="0" smtClean="0"/>
              <a:t>.</a:t>
            </a:r>
            <a:endParaRPr lang="fr-FR" sz="2400" dirty="0"/>
          </a:p>
        </p:txBody>
      </p:sp>
    </p:spTree>
    <p:extLst>
      <p:ext uri="{BB962C8B-B14F-4D97-AF65-F5344CB8AC3E}">
        <p14:creationId xmlns:p14="http://schemas.microsoft.com/office/powerpoint/2010/main" val="25517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a:t>
            </a:r>
            <a:r>
              <a:rPr lang="fr-FR" sz="2400" dirty="0"/>
              <a:t>6</a:t>
            </a:r>
            <a:r>
              <a:rPr lang="fr-FR" sz="2400" dirty="0" smtClean="0"/>
              <a:t> et art 80 quater CIDTA </a:t>
            </a:r>
            <a:r>
              <a:rPr lang="fr-FR" sz="2400" b="1" dirty="0" smtClean="0">
                <a:solidFill>
                  <a:srgbClr val="FF0000"/>
                </a:solidFill>
              </a:rPr>
              <a:t>(nouvel art)</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obligation de déclaration, même en l’absence de PVC - PP</a:t>
            </a:r>
          </a:p>
          <a:p>
            <a:pPr lvl="0"/>
            <a:endParaRPr lang="fr-FR" sz="2400" dirty="0" smtClean="0"/>
          </a:p>
          <a:p>
            <a:r>
              <a:rPr lang="fr-FR" sz="2400" dirty="0"/>
              <a:t>	</a:t>
            </a:r>
            <a:r>
              <a:rPr lang="fr-FR" sz="2400" b="1" dirty="0" smtClean="0">
                <a:solidFill>
                  <a:srgbClr val="0070C0"/>
                </a:solidFill>
              </a:rPr>
              <a:t>Les </a:t>
            </a:r>
            <a:r>
              <a:rPr lang="fr-FR" sz="2400" b="1" dirty="0">
                <a:solidFill>
                  <a:srgbClr val="0070C0"/>
                </a:solidFill>
              </a:rPr>
              <a:t>contribuables n’ayant pas réalisé les plus-values de </a:t>
            </a:r>
            <a:r>
              <a:rPr lang="fr-FR" sz="2400" b="1" dirty="0" smtClean="0">
                <a:solidFill>
                  <a:srgbClr val="0070C0"/>
                </a:solidFill>
              </a:rPr>
              <a:t>cession </a:t>
            </a:r>
            <a:r>
              <a:rPr lang="fr-FR" sz="2400" dirty="0" smtClean="0"/>
              <a:t>, </a:t>
            </a:r>
            <a:r>
              <a:rPr lang="fr-FR" sz="2400" dirty="0"/>
              <a:t>sont tenus de souscrire auprès du service fiscal compétent, une </a:t>
            </a:r>
            <a:r>
              <a:rPr lang="fr-FR" sz="2400" dirty="0" smtClean="0"/>
              <a:t>déclaration , </a:t>
            </a:r>
            <a:r>
              <a:rPr lang="fr-FR" sz="2400" dirty="0"/>
              <a:t>dans un délai de trente (30) jours, à compter de la date d’établissement de l’acte de vente. </a:t>
            </a:r>
            <a:endParaRPr lang="fr-FR" sz="2400" dirty="0" smtClean="0"/>
          </a:p>
          <a:p>
            <a:r>
              <a:rPr lang="fr-FR" sz="2400" dirty="0"/>
              <a:t>	</a:t>
            </a:r>
            <a:r>
              <a:rPr lang="fr-FR" sz="2400" dirty="0" smtClean="0"/>
              <a:t>Lorsque </a:t>
            </a:r>
            <a:r>
              <a:rPr lang="fr-FR" sz="2400" dirty="0"/>
              <a:t>le vendeur n’est pas domicilié en Algérie, la déclaration est souscrite par son mandataire dûment </a:t>
            </a:r>
            <a:r>
              <a:rPr lang="fr-FR" sz="2400" dirty="0" smtClean="0"/>
              <a:t>habilité.	</a:t>
            </a:r>
            <a:endParaRPr lang="fr-FR" sz="2400" b="1" dirty="0" smtClean="0">
              <a:solidFill>
                <a:srgbClr val="C00000"/>
              </a:solidFill>
            </a:endParaRPr>
          </a:p>
        </p:txBody>
      </p:sp>
    </p:spTree>
    <p:extLst>
      <p:ext uri="{BB962C8B-B14F-4D97-AF65-F5344CB8AC3E}">
        <p14:creationId xmlns:p14="http://schemas.microsoft.com/office/powerpoint/2010/main" val="38187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7 et art 99-1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changement du délai de déclaration annuelle IRG</a:t>
            </a:r>
          </a:p>
          <a:p>
            <a:r>
              <a:rPr lang="fr-FR" sz="2400" dirty="0"/>
              <a:t>	</a:t>
            </a:r>
            <a:endParaRPr lang="fr-FR" sz="2400" b="1" dirty="0"/>
          </a:p>
          <a:p>
            <a:r>
              <a:rPr lang="fr-FR" sz="2400" b="1" dirty="0" smtClean="0"/>
              <a:t>	*</a:t>
            </a:r>
            <a:r>
              <a:rPr lang="fr-FR" sz="2400" dirty="0" smtClean="0"/>
              <a:t>Les </a:t>
            </a:r>
            <a:r>
              <a:rPr lang="fr-FR" sz="2400" dirty="0"/>
              <a:t>personnes </a:t>
            </a:r>
            <a:r>
              <a:rPr lang="fr-FR" sz="2400" dirty="0" smtClean="0"/>
              <a:t>imposables à l‘IRG </a:t>
            </a:r>
            <a:r>
              <a:rPr lang="fr-FR" sz="2400" dirty="0"/>
              <a:t>sont </a:t>
            </a:r>
            <a:r>
              <a:rPr lang="fr-FR" sz="2400" dirty="0" smtClean="0"/>
              <a:t>tenues </a:t>
            </a:r>
            <a:r>
              <a:rPr lang="fr-FR" sz="2400" dirty="0"/>
              <a:t>de </a:t>
            </a:r>
            <a:r>
              <a:rPr lang="fr-FR" sz="2400" dirty="0" smtClean="0"/>
              <a:t>souscrire</a:t>
            </a:r>
            <a:r>
              <a:rPr lang="fr-FR" sz="2400" dirty="0"/>
              <a:t> </a:t>
            </a:r>
            <a:r>
              <a:rPr lang="fr-FR" sz="2400" dirty="0" smtClean="0"/>
              <a:t>,auprès du service </a:t>
            </a:r>
            <a:r>
              <a:rPr lang="fr-FR" sz="2400" dirty="0"/>
              <a:t>fiscal du lieu de leur domicile,</a:t>
            </a:r>
            <a:r>
              <a:rPr lang="fr-FR" sz="2400" dirty="0" smtClean="0"/>
              <a:t> la déclaration de leur revenu global G01 , au </a:t>
            </a:r>
            <a:r>
              <a:rPr lang="fr-FR" sz="2400" dirty="0"/>
              <a:t>plus tard le </a:t>
            </a:r>
            <a:r>
              <a:rPr lang="fr-FR" sz="2400" b="1" dirty="0">
                <a:solidFill>
                  <a:srgbClr val="00B050"/>
                </a:solidFill>
              </a:rPr>
              <a:t>30 juin </a:t>
            </a:r>
            <a:r>
              <a:rPr lang="fr-FR" sz="2400" dirty="0"/>
              <a:t>de chaque année, </a:t>
            </a:r>
            <a:r>
              <a:rPr lang="fr-FR" sz="2400" dirty="0" smtClean="0"/>
              <a:t>au lieu de </a:t>
            </a:r>
            <a:r>
              <a:rPr lang="fr-FR" sz="2400" b="1" dirty="0" smtClean="0">
                <a:solidFill>
                  <a:srgbClr val="0070C0"/>
                </a:solidFill>
              </a:rPr>
              <a:t>30 avril</a:t>
            </a:r>
          </a:p>
          <a:p>
            <a:endParaRPr lang="fr-FR" sz="2400" b="1" dirty="0">
              <a:solidFill>
                <a:srgbClr val="0070C0"/>
              </a:solidFill>
            </a:endParaRPr>
          </a:p>
          <a:p>
            <a:r>
              <a:rPr lang="fr-FR" sz="2400" b="1" dirty="0" smtClean="0">
                <a:solidFill>
                  <a:srgbClr val="0070C0"/>
                </a:solidFill>
              </a:rPr>
              <a:t>Q: quels sont les contribuables concernés par la déclaration de RG / G01?</a:t>
            </a:r>
            <a:endParaRPr lang="fr-FR" sz="2400" b="1" dirty="0">
              <a:solidFill>
                <a:srgbClr val="0070C0"/>
              </a:solidFill>
            </a:endParaRPr>
          </a:p>
        </p:txBody>
      </p:sp>
    </p:spTree>
    <p:extLst>
      <p:ext uri="{BB962C8B-B14F-4D97-AF65-F5344CB8AC3E}">
        <p14:creationId xmlns:p14="http://schemas.microsoft.com/office/powerpoint/2010/main" val="4678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7 et art 99-1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changement du délai de déclaration annuelle IRG</a:t>
            </a:r>
          </a:p>
          <a:p>
            <a:r>
              <a:rPr lang="fr-FR" sz="2400" dirty="0"/>
              <a:t>	</a:t>
            </a:r>
            <a:endParaRPr lang="fr-FR" sz="2400" b="1" dirty="0"/>
          </a:p>
          <a:p>
            <a:r>
              <a:rPr lang="fr-FR" sz="2400" b="1" dirty="0" smtClean="0"/>
              <a:t>	</a:t>
            </a:r>
            <a:endParaRPr lang="fr-FR" sz="2400" b="1" dirty="0">
              <a:solidFill>
                <a:srgbClr val="0070C0"/>
              </a:solidFill>
            </a:endParaRPr>
          </a:p>
          <a:p>
            <a:r>
              <a:rPr lang="fr-FR" sz="2400" b="1" dirty="0">
                <a:solidFill>
                  <a:srgbClr val="0070C0"/>
                </a:solidFill>
              </a:rPr>
              <a:t>R</a:t>
            </a:r>
            <a:r>
              <a:rPr lang="fr-FR" sz="2400" b="1" dirty="0" smtClean="0">
                <a:solidFill>
                  <a:srgbClr val="0070C0"/>
                </a:solidFill>
              </a:rPr>
              <a:t>: les contribuables concernés par la déclaration de RG / G01 sont :</a:t>
            </a:r>
          </a:p>
          <a:p>
            <a:r>
              <a:rPr lang="fr-FR" sz="2400" b="1" dirty="0" smtClean="0">
                <a:solidFill>
                  <a:srgbClr val="0070C0"/>
                </a:solidFill>
              </a:rPr>
              <a:t> </a:t>
            </a:r>
          </a:p>
          <a:p>
            <a:r>
              <a:rPr lang="fr-FR" sz="2400" b="1" dirty="0">
                <a:solidFill>
                  <a:srgbClr val="0070C0"/>
                </a:solidFill>
              </a:rPr>
              <a:t>	</a:t>
            </a:r>
            <a:r>
              <a:rPr lang="fr-FR" sz="2400" b="1" dirty="0" smtClean="0">
                <a:solidFill>
                  <a:srgbClr val="FF0000"/>
                </a:solidFill>
              </a:rPr>
              <a:t>Toutes les PP réalisant des revenus soumis à l’IRG en particulier,  </a:t>
            </a:r>
            <a:r>
              <a:rPr lang="fr-FR" sz="2400" b="1" dirty="0" smtClean="0">
                <a:solidFill>
                  <a:srgbClr val="00B050"/>
                </a:solidFill>
              </a:rPr>
              <a:t>BIC, BNC, RA</a:t>
            </a:r>
            <a:r>
              <a:rPr lang="fr-FR" sz="2400" b="1" dirty="0" smtClean="0">
                <a:solidFill>
                  <a:srgbClr val="FF0000"/>
                </a:solidFill>
              </a:rPr>
              <a:t>, ainsi que </a:t>
            </a:r>
            <a:r>
              <a:rPr lang="fr-FR" sz="2400" b="1" dirty="0" smtClean="0">
                <a:solidFill>
                  <a:srgbClr val="00B050"/>
                </a:solidFill>
              </a:rPr>
              <a:t>RF, PVC, RCDC </a:t>
            </a:r>
            <a:r>
              <a:rPr lang="fr-FR" sz="2400" b="1" dirty="0" smtClean="0">
                <a:solidFill>
                  <a:srgbClr val="FF0000"/>
                </a:solidFill>
              </a:rPr>
              <a:t>et IRG/S (en cas d’existence d’autres revenus) </a:t>
            </a:r>
            <a:endParaRPr lang="fr-FR" sz="2400" b="1" dirty="0">
              <a:solidFill>
                <a:srgbClr val="FF0000"/>
              </a:solidFill>
            </a:endParaRPr>
          </a:p>
        </p:txBody>
      </p:sp>
    </p:spTree>
    <p:extLst>
      <p:ext uri="{BB962C8B-B14F-4D97-AF65-F5344CB8AC3E}">
        <p14:creationId xmlns:p14="http://schemas.microsoft.com/office/powerpoint/2010/main" val="17310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a:t>
            </a:r>
            <a:r>
              <a:rPr lang="fr-FR" sz="2400" dirty="0"/>
              <a:t>8</a:t>
            </a:r>
            <a:r>
              <a:rPr lang="fr-FR" sz="2400" dirty="0" smtClean="0"/>
              <a:t> et art 104-5-b CIDTA</a:t>
            </a:r>
          </a:p>
          <a:p>
            <a:pPr lvl="0"/>
            <a:r>
              <a:rPr lang="fr-FR" sz="2400" b="1" dirty="0" smtClean="0">
                <a:solidFill>
                  <a:srgbClr val="00B050"/>
                </a:solidFill>
              </a:rPr>
              <a:t>-Objet de la mesure: </a:t>
            </a:r>
            <a:r>
              <a:rPr lang="fr-FR" sz="2400" dirty="0" smtClean="0"/>
              <a:t>précision des modalités de réinvestissement de la PVC des titres -PP</a:t>
            </a:r>
            <a:r>
              <a:rPr lang="fr-FR" sz="2400" dirty="0"/>
              <a:t>	</a:t>
            </a:r>
            <a:endParaRPr lang="fr-FR" sz="2400" b="1" dirty="0"/>
          </a:p>
          <a:p>
            <a:r>
              <a:rPr lang="fr-FR" sz="2400" dirty="0" smtClean="0"/>
              <a:t>	Les PVC de titres  </a:t>
            </a:r>
            <a:r>
              <a:rPr lang="fr-FR" sz="2400" dirty="0"/>
              <a:t>donnent lieu à une imposition au taux de </a:t>
            </a:r>
            <a:r>
              <a:rPr lang="fr-FR" sz="2400" b="1" dirty="0">
                <a:solidFill>
                  <a:srgbClr val="00B050"/>
                </a:solidFill>
              </a:rPr>
              <a:t>15%</a:t>
            </a:r>
            <a:r>
              <a:rPr lang="fr-FR" sz="2400" dirty="0"/>
              <a:t>, libératoire </a:t>
            </a:r>
            <a:r>
              <a:rPr lang="fr-FR" sz="2400" dirty="0" smtClean="0"/>
              <a:t>d‘IRG. </a:t>
            </a:r>
          </a:p>
          <a:p>
            <a:r>
              <a:rPr lang="fr-FR" sz="2400" dirty="0" smtClean="0"/>
              <a:t>	Un </a:t>
            </a:r>
            <a:r>
              <a:rPr lang="fr-FR" sz="2400" dirty="0"/>
              <a:t>taux réduit fixé à </a:t>
            </a:r>
            <a:r>
              <a:rPr lang="fr-FR" sz="2400" dirty="0">
                <a:solidFill>
                  <a:srgbClr val="00B050"/>
                </a:solidFill>
              </a:rPr>
              <a:t>5 %</a:t>
            </a:r>
            <a:r>
              <a:rPr lang="fr-FR" sz="2400" dirty="0"/>
              <a:t> est applicable si le contribuable prend </a:t>
            </a:r>
            <a:r>
              <a:rPr lang="fr-FR" sz="2400" b="1" dirty="0">
                <a:solidFill>
                  <a:srgbClr val="00B050"/>
                </a:solidFill>
              </a:rPr>
              <a:t>l’engagement de réinvestir </a:t>
            </a:r>
            <a:r>
              <a:rPr lang="fr-FR" sz="2400" dirty="0"/>
              <a:t>le montant de la plus-value réalisée, </a:t>
            </a:r>
            <a:r>
              <a:rPr lang="fr-FR" sz="2400" b="1" dirty="0">
                <a:solidFill>
                  <a:srgbClr val="0070C0"/>
                </a:solidFill>
              </a:rPr>
              <a:t>au plus tard le 31 décembre de l’année suivant celle au cours de laquelle la cession a été réalisée. </a:t>
            </a:r>
            <a:endParaRPr lang="fr-FR" sz="2400" b="1" dirty="0" smtClean="0">
              <a:solidFill>
                <a:srgbClr val="0070C0"/>
              </a:solidFill>
            </a:endParaRPr>
          </a:p>
          <a:p>
            <a:r>
              <a:rPr lang="fr-FR" sz="2400" dirty="0" smtClean="0"/>
              <a:t>	</a:t>
            </a:r>
            <a:r>
              <a:rPr lang="fr-FR" sz="2400" b="1" dirty="0" smtClean="0">
                <a:solidFill>
                  <a:srgbClr val="0070C0"/>
                </a:solidFill>
              </a:rPr>
              <a:t>Cet </a:t>
            </a:r>
            <a:r>
              <a:rPr lang="fr-FR" sz="2400" b="1" dirty="0">
                <a:solidFill>
                  <a:srgbClr val="0070C0"/>
                </a:solidFill>
              </a:rPr>
              <a:t>engagement de réinvestir doit être annexé à </a:t>
            </a:r>
            <a:r>
              <a:rPr lang="fr-FR" sz="2400" b="1" dirty="0" smtClean="0">
                <a:solidFill>
                  <a:srgbClr val="0070C0"/>
                </a:solidFill>
              </a:rPr>
              <a:t>la déclaration souscrite. </a:t>
            </a:r>
          </a:p>
          <a:p>
            <a:r>
              <a:rPr lang="fr-FR" sz="2400" dirty="0" smtClean="0"/>
              <a:t>	Dans </a:t>
            </a:r>
            <a:r>
              <a:rPr lang="fr-FR" sz="2400" dirty="0"/>
              <a:t>le cas de non-respect de l’engagement de réinvestissement, dans le délai fixé, il est procédé au </a:t>
            </a:r>
            <a:r>
              <a:rPr lang="fr-FR" sz="2400" b="1" dirty="0">
                <a:solidFill>
                  <a:srgbClr val="FF0000"/>
                </a:solidFill>
              </a:rPr>
              <a:t>rappel de la différence </a:t>
            </a:r>
            <a:r>
              <a:rPr lang="fr-FR" sz="2400" dirty="0"/>
              <a:t>entre le montant des droits qui auraient dû être acquittés et celui versé, avec application d’une </a:t>
            </a:r>
            <a:r>
              <a:rPr lang="fr-FR" sz="2400" b="1" dirty="0">
                <a:solidFill>
                  <a:srgbClr val="FF0000"/>
                </a:solidFill>
              </a:rPr>
              <a:t>majoration de 25%. </a:t>
            </a:r>
          </a:p>
        </p:txBody>
      </p:sp>
    </p:spTree>
    <p:extLst>
      <p:ext uri="{BB962C8B-B14F-4D97-AF65-F5344CB8AC3E}">
        <p14:creationId xmlns:p14="http://schemas.microsoft.com/office/powerpoint/2010/main" val="41028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a:t>
            </a:r>
            <a:r>
              <a:rPr lang="fr-FR" sz="2400" dirty="0"/>
              <a:t>8</a:t>
            </a:r>
            <a:r>
              <a:rPr lang="fr-FR" sz="2400" dirty="0" smtClean="0"/>
              <a:t> et art 104-5-b CIDTA</a:t>
            </a:r>
          </a:p>
          <a:p>
            <a:pPr lvl="0"/>
            <a:r>
              <a:rPr lang="fr-FR" sz="2400" b="1" dirty="0" smtClean="0">
                <a:solidFill>
                  <a:srgbClr val="00B050"/>
                </a:solidFill>
              </a:rPr>
              <a:t>-Objet de la mesure: </a:t>
            </a:r>
            <a:r>
              <a:rPr lang="fr-FR" sz="2400" dirty="0" smtClean="0"/>
              <a:t>précision des modalités de réinvestissement de la PVC des titres -PP</a:t>
            </a:r>
            <a:r>
              <a:rPr lang="fr-FR" sz="2400" dirty="0"/>
              <a:t>	</a:t>
            </a:r>
            <a:endParaRPr lang="fr-FR" sz="2400" b="1" dirty="0"/>
          </a:p>
          <a:p>
            <a:r>
              <a:rPr lang="fr-FR" sz="2400" dirty="0" smtClean="0"/>
              <a:t>	</a:t>
            </a:r>
          </a:p>
          <a:p>
            <a:endParaRPr lang="fr-FR" sz="2400" b="1" dirty="0">
              <a:solidFill>
                <a:srgbClr val="FF0000"/>
              </a:solidFill>
            </a:endParaRPr>
          </a:p>
          <a:p>
            <a:r>
              <a:rPr lang="fr-FR" sz="2400" b="1" dirty="0" smtClean="0">
                <a:solidFill>
                  <a:srgbClr val="FF0000"/>
                </a:solidFill>
              </a:rPr>
              <a:t>Q : définition de l’acte de réinvestissement des PVC de titres et distinction avec les PVC d’actifs ?</a:t>
            </a:r>
            <a:endParaRPr lang="fr-FR" sz="2400" b="1" dirty="0">
              <a:solidFill>
                <a:srgbClr val="FF0000"/>
              </a:solidFill>
            </a:endParaRPr>
          </a:p>
        </p:txBody>
      </p:sp>
    </p:spTree>
    <p:extLst>
      <p:ext uri="{BB962C8B-B14F-4D97-AF65-F5344CB8AC3E}">
        <p14:creationId xmlns:p14="http://schemas.microsoft.com/office/powerpoint/2010/main" val="238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a:t>
            </a:r>
            <a:r>
              <a:rPr lang="fr-FR" sz="2400" dirty="0"/>
              <a:t>8</a:t>
            </a:r>
            <a:r>
              <a:rPr lang="fr-FR" sz="2400" dirty="0" smtClean="0"/>
              <a:t> et art 104-5-b CIDTA</a:t>
            </a:r>
          </a:p>
          <a:p>
            <a:pPr lvl="0"/>
            <a:r>
              <a:rPr lang="fr-FR" sz="2400" b="1" dirty="0" smtClean="0">
                <a:solidFill>
                  <a:srgbClr val="00B050"/>
                </a:solidFill>
              </a:rPr>
              <a:t>-Objet de la mesure: </a:t>
            </a:r>
            <a:r>
              <a:rPr lang="fr-FR" sz="2400" dirty="0" smtClean="0"/>
              <a:t>précision des modalités de réinvestissement de la PVC des titres -PP</a:t>
            </a:r>
            <a:r>
              <a:rPr lang="fr-FR" sz="2400" dirty="0"/>
              <a:t>	</a:t>
            </a:r>
            <a:endParaRPr lang="fr-FR" sz="2400" b="1" dirty="0"/>
          </a:p>
          <a:p>
            <a:r>
              <a:rPr lang="fr-FR" sz="2400" dirty="0" smtClean="0"/>
              <a:t>	</a:t>
            </a:r>
            <a:endParaRPr lang="fr-FR" sz="2400" b="1" dirty="0">
              <a:solidFill>
                <a:srgbClr val="FF0000"/>
              </a:solidFill>
            </a:endParaRPr>
          </a:p>
          <a:p>
            <a:r>
              <a:rPr lang="fr-FR" sz="2400" b="1" dirty="0">
                <a:solidFill>
                  <a:srgbClr val="FF0000"/>
                </a:solidFill>
              </a:rPr>
              <a:t>R</a:t>
            </a:r>
            <a:r>
              <a:rPr lang="fr-FR" sz="2400" b="1" dirty="0" smtClean="0">
                <a:solidFill>
                  <a:srgbClr val="FF0000"/>
                </a:solidFill>
              </a:rPr>
              <a:t> : acte de réinvestissement des PVC de titres :</a:t>
            </a:r>
          </a:p>
          <a:p>
            <a:endParaRPr lang="fr-FR" sz="2400" b="1" dirty="0" smtClean="0">
              <a:solidFill>
                <a:srgbClr val="FF0000"/>
              </a:solidFill>
            </a:endParaRPr>
          </a:p>
          <a:p>
            <a:r>
              <a:rPr lang="fr-FR" sz="2400" b="1" dirty="0" smtClean="0">
                <a:solidFill>
                  <a:srgbClr val="0070C0"/>
                </a:solidFill>
              </a:rPr>
              <a:t>-Réinvestissement PVC/titres: </a:t>
            </a:r>
            <a:r>
              <a:rPr lang="fr-FR" sz="2400" dirty="0" smtClean="0">
                <a:solidFill>
                  <a:schemeClr val="tx1"/>
                </a:solidFill>
              </a:rPr>
              <a:t>souscription</a:t>
            </a:r>
            <a:r>
              <a:rPr lang="fr-FR" sz="2400" b="1" dirty="0" smtClean="0">
                <a:solidFill>
                  <a:srgbClr val="00B050"/>
                </a:solidFill>
              </a:rPr>
              <a:t> , au plus tard le 31/12/N+1, des </a:t>
            </a:r>
            <a:r>
              <a:rPr lang="fr-FR" sz="2400" b="1" dirty="0">
                <a:solidFill>
                  <a:srgbClr val="00B050"/>
                </a:solidFill>
              </a:rPr>
              <a:t>sommes équivalentes aux plus-values </a:t>
            </a:r>
            <a:r>
              <a:rPr lang="fr-FR" sz="2400" dirty="0"/>
              <a:t>générées par la cession d‘actions, de parts sociales et titres assimilés, </a:t>
            </a:r>
            <a:r>
              <a:rPr lang="fr-FR" sz="2400" b="1" dirty="0">
                <a:solidFill>
                  <a:srgbClr val="00B050"/>
                </a:solidFill>
              </a:rPr>
              <a:t>au capital d‘une ou de plusieurs entreprises </a:t>
            </a:r>
            <a:r>
              <a:rPr lang="fr-FR" sz="2400" dirty="0"/>
              <a:t>et se traduisant par </a:t>
            </a:r>
            <a:r>
              <a:rPr lang="fr-FR" sz="2400" b="1" dirty="0">
                <a:solidFill>
                  <a:srgbClr val="00B050"/>
                </a:solidFill>
              </a:rPr>
              <a:t>l‘acquisition d‘actions, de parts sociales et titres assimilés. </a:t>
            </a:r>
            <a:endParaRPr lang="fr-FR" sz="2400" b="1" dirty="0" smtClean="0">
              <a:solidFill>
                <a:srgbClr val="00B050"/>
              </a:solidFill>
            </a:endParaRPr>
          </a:p>
          <a:p>
            <a:endParaRPr lang="fr-FR" sz="2400" dirty="0" smtClean="0">
              <a:solidFill>
                <a:schemeClr val="tx1"/>
              </a:solidFill>
            </a:endParaRPr>
          </a:p>
          <a:p>
            <a:r>
              <a:rPr lang="fr-FR" sz="2400" b="1" dirty="0" smtClean="0">
                <a:solidFill>
                  <a:srgbClr val="0070C0"/>
                </a:solidFill>
              </a:rPr>
              <a:t>-Réinvestissement PVC/actifs : </a:t>
            </a:r>
            <a:r>
              <a:rPr lang="fr-FR" sz="2400" dirty="0" smtClean="0">
                <a:solidFill>
                  <a:schemeClr val="tx1"/>
                </a:solidFill>
              </a:rPr>
              <a:t>acquisition de </a:t>
            </a:r>
            <a:r>
              <a:rPr lang="fr-FR" sz="2400" b="1" dirty="0" smtClean="0">
                <a:solidFill>
                  <a:srgbClr val="00B050"/>
                </a:solidFill>
              </a:rPr>
              <a:t>même catégorie </a:t>
            </a:r>
            <a:r>
              <a:rPr lang="fr-FR" sz="2400" dirty="0" smtClean="0">
                <a:solidFill>
                  <a:schemeClr val="tx1"/>
                </a:solidFill>
              </a:rPr>
              <a:t>, avec un montant </a:t>
            </a:r>
            <a:r>
              <a:rPr lang="fr-FR" sz="2400" b="1" dirty="0" smtClean="0">
                <a:solidFill>
                  <a:srgbClr val="00B050"/>
                </a:solidFill>
              </a:rPr>
              <a:t>PA + PVC </a:t>
            </a:r>
            <a:r>
              <a:rPr lang="fr-FR" sz="2400" dirty="0" smtClean="0">
                <a:solidFill>
                  <a:schemeClr val="tx1"/>
                </a:solidFill>
              </a:rPr>
              <a:t>, dans un délai </a:t>
            </a:r>
            <a:r>
              <a:rPr lang="fr-FR" sz="2400" b="1" dirty="0" smtClean="0">
                <a:solidFill>
                  <a:srgbClr val="00B050"/>
                </a:solidFill>
              </a:rPr>
              <a:t>de 03 ans</a:t>
            </a:r>
          </a:p>
          <a:p>
            <a:endParaRPr lang="fr-FR" sz="2400" b="1" dirty="0">
              <a:solidFill>
                <a:srgbClr val="00B050"/>
              </a:solidFill>
            </a:endParaRPr>
          </a:p>
        </p:txBody>
      </p:sp>
    </p:spTree>
    <p:extLst>
      <p:ext uri="{BB962C8B-B14F-4D97-AF65-F5344CB8AC3E}">
        <p14:creationId xmlns:p14="http://schemas.microsoft.com/office/powerpoint/2010/main" val="269719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FF0000"/>
                </a:solidFill>
              </a:rPr>
              <a:t> Nouvelles dispositions IRG/PP:</a:t>
            </a:r>
          </a:p>
          <a:p>
            <a:pPr lvl="0"/>
            <a:endParaRPr lang="fr-FR" sz="2400" b="1" dirty="0">
              <a:solidFill>
                <a:srgbClr val="FF0000"/>
              </a:solidFill>
            </a:endParaRPr>
          </a:p>
          <a:p>
            <a:pPr lvl="0"/>
            <a:endParaRPr lang="fr-FR" sz="2400" b="1" dirty="0" smtClean="0">
              <a:solidFill>
                <a:srgbClr val="FF0000"/>
              </a:solidFill>
            </a:endParaRPr>
          </a:p>
          <a:p>
            <a:pPr lvl="0"/>
            <a:endParaRPr lang="fr-FR" sz="2400" b="1" dirty="0">
              <a:solidFill>
                <a:srgbClr val="FF0000"/>
              </a:solidFill>
            </a:endParaRPr>
          </a:p>
          <a:p>
            <a:pPr lvl="0"/>
            <a:r>
              <a:rPr lang="fr-FR" sz="2400" b="1" dirty="0" smtClean="0">
                <a:solidFill>
                  <a:srgbClr val="00B050"/>
                </a:solidFill>
              </a:rPr>
              <a:t>Q: différentes catégories de revenus soumis à l’IRG et leurs modes d’impositions ? </a:t>
            </a:r>
            <a:endParaRPr lang="fr-FR" sz="2400" b="1" dirty="0">
              <a:solidFill>
                <a:srgbClr val="00B050"/>
              </a:solidFill>
            </a:endParaRPr>
          </a:p>
        </p:txBody>
      </p:sp>
    </p:spTree>
    <p:extLst>
      <p:ext uri="{BB962C8B-B14F-4D97-AF65-F5344CB8AC3E}">
        <p14:creationId xmlns:p14="http://schemas.microsoft.com/office/powerpoint/2010/main" val="24130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FF0000"/>
                </a:solidFill>
              </a:rPr>
              <a:t> Nouvelles dispositions IRG/PP:</a:t>
            </a:r>
          </a:p>
          <a:p>
            <a:pPr lvl="0"/>
            <a:r>
              <a:rPr lang="fr-FR" sz="2400" b="1" dirty="0" smtClean="0">
                <a:solidFill>
                  <a:srgbClr val="00B050"/>
                </a:solidFill>
              </a:rPr>
              <a:t>R: différentes catégories de revenus soumis à l’IRG et leurs modes d’impositions :</a:t>
            </a:r>
          </a:p>
          <a:p>
            <a:pPr lvl="0"/>
            <a:r>
              <a:rPr lang="fr-FR" sz="2400" b="1" dirty="0" smtClean="0">
                <a:solidFill>
                  <a:srgbClr val="00B050"/>
                </a:solidFill>
              </a:rPr>
              <a:t>1-BIC, 2-BNC et 3-RA : </a:t>
            </a:r>
            <a:r>
              <a:rPr lang="fr-FR" sz="2400" b="1" dirty="0" smtClean="0">
                <a:solidFill>
                  <a:srgbClr val="0070C0"/>
                </a:solidFill>
              </a:rPr>
              <a:t>application barème, avec paiement de 02 acomptes et solde au lieu d’activité</a:t>
            </a:r>
          </a:p>
          <a:p>
            <a:pPr lvl="0"/>
            <a:r>
              <a:rPr lang="fr-FR" sz="2400" b="1" dirty="0" smtClean="0">
                <a:solidFill>
                  <a:srgbClr val="00B050"/>
                </a:solidFill>
              </a:rPr>
              <a:t>4-RF: </a:t>
            </a:r>
            <a:r>
              <a:rPr lang="fr-FR" sz="2400" b="1" dirty="0" smtClean="0">
                <a:solidFill>
                  <a:srgbClr val="0070C0"/>
                </a:solidFill>
              </a:rPr>
              <a:t>7% habitation et 15% professionnel, libératoire, lieu de situation du bien. Crédit d’ impôt 7%, pour revenu sup à 1.800.000</a:t>
            </a:r>
          </a:p>
          <a:p>
            <a:pPr lvl="0"/>
            <a:r>
              <a:rPr lang="fr-FR" sz="2400" b="1" dirty="0" smtClean="0">
                <a:solidFill>
                  <a:srgbClr val="00B050"/>
                </a:solidFill>
              </a:rPr>
              <a:t>5-PVC: </a:t>
            </a:r>
            <a:r>
              <a:rPr lang="fr-FR" sz="2400" b="1" dirty="0" smtClean="0">
                <a:solidFill>
                  <a:srgbClr val="0070C0"/>
                </a:solidFill>
              </a:rPr>
              <a:t>15% libératoire lieu de situation du bien </a:t>
            </a:r>
            <a:r>
              <a:rPr lang="fr-FR" sz="2400" b="1" dirty="0" smtClean="0">
                <a:solidFill>
                  <a:srgbClr val="FF0000"/>
                </a:solidFill>
              </a:rPr>
              <a:t>(LF 2025 ?)</a:t>
            </a:r>
          </a:p>
          <a:p>
            <a:pPr lvl="0"/>
            <a:r>
              <a:rPr lang="fr-FR" sz="2400" b="1" dirty="0" smtClean="0">
                <a:solidFill>
                  <a:srgbClr val="00B050"/>
                </a:solidFill>
              </a:rPr>
              <a:t>6-RCDC: </a:t>
            </a:r>
            <a:r>
              <a:rPr lang="fr-FR" sz="2400" b="1" dirty="0" smtClean="0">
                <a:solidFill>
                  <a:srgbClr val="0070C0"/>
                </a:solidFill>
              </a:rPr>
              <a:t>retenue 15% libératoire sur dividendes et 10% sur CDC crédit d’impôt</a:t>
            </a:r>
          </a:p>
          <a:p>
            <a:pPr lvl="0"/>
            <a:r>
              <a:rPr lang="fr-FR" sz="2400" b="1" dirty="0" smtClean="0">
                <a:solidFill>
                  <a:srgbClr val="00B050"/>
                </a:solidFill>
              </a:rPr>
              <a:t>7-TS:  </a:t>
            </a:r>
            <a:r>
              <a:rPr lang="fr-FR" sz="2400" b="1" dirty="0" smtClean="0">
                <a:solidFill>
                  <a:srgbClr val="0070C0"/>
                </a:solidFill>
              </a:rPr>
              <a:t>retenue barème ou 10% libératoire</a:t>
            </a:r>
          </a:p>
          <a:p>
            <a:pPr lvl="0"/>
            <a:endParaRPr lang="fr-FR" sz="2400" b="1" dirty="0" smtClean="0">
              <a:solidFill>
                <a:srgbClr val="0070C0"/>
              </a:solidFill>
            </a:endParaRPr>
          </a:p>
          <a:p>
            <a:pPr lvl="0"/>
            <a:r>
              <a:rPr lang="fr-FR" sz="2400" b="1" dirty="0" smtClean="0">
                <a:solidFill>
                  <a:srgbClr val="00B050"/>
                </a:solidFill>
              </a:rPr>
              <a:t>*RG: </a:t>
            </a:r>
            <a:r>
              <a:rPr lang="fr-FR" sz="2400" b="1" dirty="0" smtClean="0">
                <a:solidFill>
                  <a:srgbClr val="0070C0"/>
                </a:solidFill>
              </a:rPr>
              <a:t>déclaration G01 domicile </a:t>
            </a:r>
            <a:r>
              <a:rPr lang="fr-FR" sz="2400" b="1" dirty="0" smtClean="0">
                <a:solidFill>
                  <a:srgbClr val="FF0000"/>
                </a:solidFill>
              </a:rPr>
              <a:t>(LF 2025 ?)</a:t>
            </a:r>
            <a:endParaRPr lang="fr-FR" sz="2400" b="1" dirty="0">
              <a:solidFill>
                <a:srgbClr val="FF0000"/>
              </a:solidFill>
            </a:endParaRPr>
          </a:p>
        </p:txBody>
      </p:sp>
    </p:spTree>
    <p:extLst>
      <p:ext uri="{BB962C8B-B14F-4D97-AF65-F5344CB8AC3E}">
        <p14:creationId xmlns:p14="http://schemas.microsoft.com/office/powerpoint/2010/main" val="2030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244699" y="107816"/>
            <a:ext cx="11681137" cy="6613660"/>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fr-FR" sz="2000" b="1" dirty="0" smtClean="0"/>
              <a:t>Liste des tableaux annexes à la LF</a:t>
            </a:r>
            <a:r>
              <a:rPr lang="fr-FR" sz="2000" dirty="0" smtClean="0"/>
              <a:t>	</a:t>
            </a:r>
          </a:p>
          <a:p>
            <a:pPr marL="0" indent="0">
              <a:buNone/>
            </a:pPr>
            <a:r>
              <a:rPr lang="fr-FR" sz="1800" dirty="0" smtClean="0"/>
              <a:t>	</a:t>
            </a:r>
            <a:r>
              <a:rPr lang="fr-FR" sz="1800" b="1" dirty="0" smtClean="0">
                <a:solidFill>
                  <a:srgbClr val="0070C0"/>
                </a:solidFill>
              </a:rPr>
              <a:t>Les LF antérieures contenaient 03 tab annexes: </a:t>
            </a:r>
          </a:p>
          <a:p>
            <a:pPr marL="0" indent="0">
              <a:buNone/>
            </a:pPr>
            <a:r>
              <a:rPr lang="fr-FR" sz="1800" b="1" dirty="0" smtClean="0">
                <a:solidFill>
                  <a:srgbClr val="00B050"/>
                </a:solidFill>
              </a:rPr>
              <a:t>-Etat A: </a:t>
            </a:r>
            <a:r>
              <a:rPr lang="fr-FR" sz="1800" dirty="0" smtClean="0"/>
              <a:t>recettes </a:t>
            </a:r>
          </a:p>
          <a:p>
            <a:pPr marL="0" indent="0">
              <a:buNone/>
            </a:pPr>
            <a:r>
              <a:rPr lang="fr-FR" sz="1800" b="1" dirty="0" smtClean="0">
                <a:solidFill>
                  <a:srgbClr val="00B050"/>
                </a:solidFill>
              </a:rPr>
              <a:t>-Etat B: </a:t>
            </a:r>
            <a:r>
              <a:rPr lang="fr-FR" sz="1800" dirty="0" smtClean="0"/>
              <a:t>dépenses de fonctionnement  </a:t>
            </a:r>
          </a:p>
          <a:p>
            <a:pPr marL="0" indent="0">
              <a:buNone/>
            </a:pPr>
            <a:r>
              <a:rPr lang="fr-FR" sz="1800" b="1" dirty="0" smtClean="0">
                <a:solidFill>
                  <a:srgbClr val="00B050"/>
                </a:solidFill>
              </a:rPr>
              <a:t>-Etat C: </a:t>
            </a:r>
            <a:r>
              <a:rPr lang="fr-FR" sz="1800" dirty="0" smtClean="0"/>
              <a:t>dépenses d’équipement</a:t>
            </a:r>
            <a:endParaRPr lang="fr-FR" sz="2000" dirty="0" smtClean="0"/>
          </a:p>
          <a:p>
            <a:pPr marL="0" indent="0">
              <a:buNone/>
            </a:pPr>
            <a:r>
              <a:rPr lang="fr-FR" sz="2000" dirty="0" smtClean="0"/>
              <a:t>	A partir de </a:t>
            </a:r>
            <a:r>
              <a:rPr lang="fr-FR" sz="2000" b="1" dirty="0" smtClean="0">
                <a:solidFill>
                  <a:srgbClr val="00B050"/>
                </a:solidFill>
              </a:rPr>
              <a:t>2023, la LF prévoit 08 tab annexes:</a:t>
            </a:r>
          </a:p>
          <a:p>
            <a:pPr marL="0" indent="0">
              <a:buFontTx/>
              <a:buChar char="-"/>
            </a:pPr>
            <a:r>
              <a:rPr lang="fr-FR" sz="2000" b="1" dirty="0">
                <a:solidFill>
                  <a:srgbClr val="0070C0"/>
                </a:solidFill>
              </a:rPr>
              <a:t>A</a:t>
            </a:r>
            <a:r>
              <a:rPr lang="fr-FR" sz="2000" b="1" dirty="0" smtClean="0">
                <a:solidFill>
                  <a:srgbClr val="0070C0"/>
                </a:solidFill>
              </a:rPr>
              <a:t>nnexe A-catégories </a:t>
            </a:r>
            <a:r>
              <a:rPr lang="fr-FR" sz="2000" b="1" dirty="0">
                <a:solidFill>
                  <a:srgbClr val="0070C0"/>
                </a:solidFill>
              </a:rPr>
              <a:t>des </a:t>
            </a:r>
            <a:r>
              <a:rPr lang="fr-FR" sz="2000" b="1" dirty="0" smtClean="0">
                <a:solidFill>
                  <a:srgbClr val="0070C0"/>
                </a:solidFill>
              </a:rPr>
              <a:t>recettes</a:t>
            </a:r>
          </a:p>
          <a:p>
            <a:pPr marL="0" indent="0">
              <a:buFontTx/>
              <a:buChar char="-"/>
            </a:pPr>
            <a:r>
              <a:rPr lang="fr-FR" sz="2000" b="1" dirty="0" smtClean="0">
                <a:solidFill>
                  <a:srgbClr val="0070C0"/>
                </a:solidFill>
              </a:rPr>
              <a:t>Annexe B-dépenses </a:t>
            </a:r>
            <a:r>
              <a:rPr lang="fr-FR" sz="2000" b="1" dirty="0">
                <a:solidFill>
                  <a:srgbClr val="0070C0"/>
                </a:solidFill>
              </a:rPr>
              <a:t>par </a:t>
            </a:r>
            <a:r>
              <a:rPr lang="fr-FR" sz="2000" b="1" dirty="0" smtClean="0">
                <a:solidFill>
                  <a:srgbClr val="0070C0"/>
                </a:solidFill>
              </a:rPr>
              <a:t>ministère et </a:t>
            </a:r>
            <a:r>
              <a:rPr lang="fr-FR" sz="2000" b="1" dirty="0">
                <a:solidFill>
                  <a:srgbClr val="0070C0"/>
                </a:solidFill>
              </a:rPr>
              <a:t>par programme</a:t>
            </a:r>
            <a:endParaRPr lang="fr-FR" sz="2000" b="1" dirty="0" smtClean="0">
              <a:solidFill>
                <a:srgbClr val="0070C0"/>
              </a:solidFill>
            </a:endParaRPr>
          </a:p>
          <a:p>
            <a:pPr marL="0" lvl="0" indent="0">
              <a:buFontTx/>
              <a:buChar char="-"/>
            </a:pPr>
            <a:r>
              <a:rPr lang="fr-FR" sz="2000" b="1" dirty="0" smtClean="0">
                <a:solidFill>
                  <a:srgbClr val="0070C0"/>
                </a:solidFill>
              </a:rPr>
              <a:t>Annexe C-liste et contenu des CAS </a:t>
            </a:r>
            <a:endParaRPr lang="fr-FR" sz="2000" dirty="0" smtClean="0">
              <a:solidFill>
                <a:prstClr val="black"/>
              </a:solidFill>
            </a:endParaRPr>
          </a:p>
          <a:p>
            <a:pPr marL="0" lvl="0" indent="0">
              <a:buNone/>
            </a:pPr>
            <a:r>
              <a:rPr lang="fr-FR" sz="2000" b="1" dirty="0" smtClean="0">
                <a:solidFill>
                  <a:srgbClr val="0070C0"/>
                </a:solidFill>
              </a:rPr>
              <a:t>-Annexe D-Equilibre </a:t>
            </a:r>
            <a:r>
              <a:rPr lang="fr-FR" sz="2000" b="1" dirty="0">
                <a:solidFill>
                  <a:srgbClr val="0070C0"/>
                </a:solidFill>
              </a:rPr>
              <a:t>budgétaire, financier et économique</a:t>
            </a:r>
            <a:endParaRPr lang="fr-FR" sz="2000" b="1" dirty="0" smtClean="0">
              <a:solidFill>
                <a:srgbClr val="0070C0"/>
              </a:solidFill>
            </a:endParaRPr>
          </a:p>
          <a:p>
            <a:pPr marL="0" lvl="0" indent="0">
              <a:buNone/>
            </a:pPr>
            <a:r>
              <a:rPr lang="fr-FR" sz="2000" b="1" dirty="0" smtClean="0">
                <a:solidFill>
                  <a:srgbClr val="0070C0"/>
                </a:solidFill>
              </a:rPr>
              <a:t>-Annexe E-liste des impôts et taxes affectés aux CL </a:t>
            </a:r>
          </a:p>
          <a:p>
            <a:pPr marL="0" lvl="0" indent="0">
              <a:buNone/>
            </a:pPr>
            <a:r>
              <a:rPr lang="fr-FR" sz="2000" b="1" dirty="0" smtClean="0">
                <a:solidFill>
                  <a:srgbClr val="0070C0"/>
                </a:solidFill>
              </a:rPr>
              <a:t>Annexe F-liste et affectation des taxes parafiscales</a:t>
            </a:r>
            <a:endParaRPr lang="fr-FR" sz="2000" dirty="0">
              <a:solidFill>
                <a:prstClr val="black"/>
              </a:solidFill>
            </a:endParaRPr>
          </a:p>
          <a:p>
            <a:pPr marL="0" lvl="0" indent="0">
              <a:buFontTx/>
              <a:buChar char="-"/>
            </a:pPr>
            <a:r>
              <a:rPr lang="fr-FR" sz="2000" b="1" dirty="0" smtClean="0">
                <a:solidFill>
                  <a:srgbClr val="0070C0"/>
                </a:solidFill>
              </a:rPr>
              <a:t>Annexe G-prélèvements sociaux par organisme </a:t>
            </a:r>
          </a:p>
          <a:p>
            <a:pPr marL="0" lvl="0" indent="0">
              <a:buFontTx/>
              <a:buChar char="-"/>
            </a:pPr>
            <a:r>
              <a:rPr lang="fr-FR" sz="2000" b="1" dirty="0" smtClean="0">
                <a:solidFill>
                  <a:srgbClr val="0070C0"/>
                </a:solidFill>
              </a:rPr>
              <a:t>Annexe H- liste </a:t>
            </a:r>
            <a:r>
              <a:rPr lang="fr-FR" sz="2000" b="1" dirty="0">
                <a:solidFill>
                  <a:srgbClr val="0070C0"/>
                </a:solidFill>
              </a:rPr>
              <a:t>et </a:t>
            </a:r>
            <a:r>
              <a:rPr lang="fr-FR" sz="2000" b="1" dirty="0" smtClean="0">
                <a:solidFill>
                  <a:srgbClr val="0070C0"/>
                </a:solidFill>
              </a:rPr>
              <a:t>montants </a:t>
            </a:r>
            <a:r>
              <a:rPr lang="fr-FR" sz="2000" b="1" dirty="0">
                <a:solidFill>
                  <a:srgbClr val="0070C0"/>
                </a:solidFill>
              </a:rPr>
              <a:t>des dépenses </a:t>
            </a:r>
            <a:r>
              <a:rPr lang="fr-FR" sz="2000" b="1" dirty="0" smtClean="0">
                <a:solidFill>
                  <a:srgbClr val="0070C0"/>
                </a:solidFill>
              </a:rPr>
              <a:t>implicites</a:t>
            </a:r>
          </a:p>
          <a:p>
            <a:pPr marL="0" lvl="0" indent="0">
              <a:buFontTx/>
              <a:buChar char="-"/>
            </a:pPr>
            <a:endParaRPr lang="fr-FR" sz="2000" b="1" dirty="0">
              <a:solidFill>
                <a:srgbClr val="0070C0"/>
              </a:solidFill>
            </a:endParaRPr>
          </a:p>
          <a:p>
            <a:pPr marL="0" lvl="0" indent="0">
              <a:buNone/>
            </a:pPr>
            <a:r>
              <a:rPr lang="fr-FR" sz="2000" b="1" dirty="0" smtClean="0">
                <a:solidFill>
                  <a:srgbClr val="0070C0"/>
                </a:solidFill>
              </a:rPr>
              <a:t> </a:t>
            </a:r>
            <a:endParaRPr lang="fr-FR" sz="2000" dirty="0"/>
          </a:p>
          <a:p>
            <a:pPr>
              <a:buNone/>
            </a:pPr>
            <a:endParaRPr lang="fr-FR" sz="2000" dirty="0"/>
          </a:p>
          <a:p>
            <a:pPr>
              <a:buNone/>
            </a:pPr>
            <a:endParaRPr lang="fr-FR" sz="2000" dirty="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4</a:t>
            </a:fld>
            <a:endParaRPr lang="es-ES" altLang="fr-FR" sz="1400" dirty="0">
              <a:solidFill>
                <a:prstClr val="black"/>
              </a:solidFill>
            </a:endParaRPr>
          </a:p>
        </p:txBody>
      </p:sp>
    </p:spTree>
    <p:extLst>
      <p:ext uri="{BB962C8B-B14F-4D97-AF65-F5344CB8AC3E}">
        <p14:creationId xmlns:p14="http://schemas.microsoft.com/office/powerpoint/2010/main" val="361218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10,11 LF et arts 147 quater </a:t>
            </a:r>
            <a:r>
              <a:rPr lang="fr-FR" sz="2400" b="1" dirty="0" smtClean="0">
                <a:solidFill>
                  <a:srgbClr val="FF0000"/>
                </a:solidFill>
              </a:rPr>
              <a:t>(nouvel art) </a:t>
            </a:r>
            <a:r>
              <a:rPr lang="fr-FR" sz="2400" dirty="0" smtClean="0"/>
              <a:t>, 171 </a:t>
            </a:r>
            <a:r>
              <a:rPr lang="fr-FR" sz="2400" b="1" dirty="0" smtClean="0">
                <a:solidFill>
                  <a:srgbClr val="FF0000"/>
                </a:solidFill>
              </a:rPr>
              <a:t>(art abrogé) </a:t>
            </a:r>
            <a:r>
              <a:rPr lang="fr-FR" sz="2400" dirty="0" smtClean="0"/>
              <a:t>CIDTA</a:t>
            </a:r>
          </a:p>
          <a:p>
            <a:pPr lvl="0"/>
            <a:r>
              <a:rPr lang="fr-FR" sz="2400" b="1" dirty="0" smtClean="0">
                <a:solidFill>
                  <a:srgbClr val="00B050"/>
                </a:solidFill>
              </a:rPr>
              <a:t>-Objet de la mesure: </a:t>
            </a:r>
            <a:r>
              <a:rPr lang="fr-FR" sz="2400" dirty="0" smtClean="0"/>
              <a:t>précisions sur la déductibilité des charges de R/D,</a:t>
            </a:r>
          </a:p>
          <a:p>
            <a:r>
              <a:rPr lang="fr-FR" sz="2400" b="1" dirty="0" smtClean="0">
                <a:solidFill>
                  <a:srgbClr val="C00000"/>
                </a:solidFill>
              </a:rPr>
              <a:t>*Transfert de la mesure de l’art 171-abrogé (dispositions communes IBS/IRG) à l’art 147-quater (institué) dans le chapitre détermination du RF – section 06 du titre II-IBS</a:t>
            </a:r>
          </a:p>
          <a:p>
            <a:r>
              <a:rPr lang="fr-FR" sz="2400" dirty="0" smtClean="0"/>
              <a:t>	*</a:t>
            </a:r>
            <a:r>
              <a:rPr lang="fr-FR" sz="2400" dirty="0"/>
              <a:t>en cas d’investissement, </a:t>
            </a:r>
            <a:r>
              <a:rPr lang="fr-FR" sz="2400" dirty="0">
                <a:solidFill>
                  <a:schemeClr val="tx1"/>
                </a:solidFill>
              </a:rPr>
              <a:t>simultanément</a:t>
            </a:r>
            <a:r>
              <a:rPr lang="fr-FR" sz="2400" dirty="0"/>
              <a:t>, dans la recherche et le développement en entreprise et dans le cadre de programmes d‘innovation ouverte , réalisés avec les entreprises disposant du label </a:t>
            </a:r>
            <a:r>
              <a:rPr lang="fr-FR" sz="2400" dirty="0">
                <a:solidFill>
                  <a:schemeClr val="tx1"/>
                </a:solidFill>
              </a:rPr>
              <a:t>« start-up » ou « incubateur », </a:t>
            </a:r>
            <a:r>
              <a:rPr lang="fr-FR" sz="2400" dirty="0" smtClean="0"/>
              <a:t>le </a:t>
            </a:r>
            <a:r>
              <a:rPr lang="fr-FR" sz="2400" dirty="0"/>
              <a:t>montant total de </a:t>
            </a:r>
            <a:r>
              <a:rPr lang="fr-FR" sz="2400" dirty="0" smtClean="0"/>
              <a:t>l’abattement, </a:t>
            </a:r>
            <a:r>
              <a:rPr lang="fr-FR" sz="2400" b="1" dirty="0">
                <a:solidFill>
                  <a:srgbClr val="00B050"/>
                </a:solidFill>
              </a:rPr>
              <a:t>ne saurait être supérieur à 30</a:t>
            </a:r>
            <a:r>
              <a:rPr lang="fr-FR" sz="2400" b="1" dirty="0" smtClean="0">
                <a:solidFill>
                  <a:srgbClr val="00B050"/>
                </a:solidFill>
              </a:rPr>
              <a:t>%, </a:t>
            </a:r>
            <a:r>
              <a:rPr lang="fr-FR" sz="2400" dirty="0"/>
              <a:t>dans la limite du plafond de deux cents millions (200.000.000 DA</a:t>
            </a:r>
            <a:r>
              <a:rPr lang="fr-FR" sz="2400" dirty="0" smtClean="0"/>
              <a:t>).</a:t>
            </a:r>
          </a:p>
          <a:p>
            <a:pPr lvl="0"/>
            <a:r>
              <a:rPr lang="fr-FR" sz="2400" dirty="0" smtClean="0"/>
              <a:t>	*cet </a:t>
            </a:r>
            <a:r>
              <a:rPr lang="fr-FR" sz="2400" dirty="0"/>
              <a:t>abattement est calculé sur la base du </a:t>
            </a:r>
            <a:r>
              <a:rPr lang="fr-FR" sz="2400" b="1" dirty="0">
                <a:solidFill>
                  <a:srgbClr val="00B050"/>
                </a:solidFill>
              </a:rPr>
              <a:t>bénéfice </a:t>
            </a:r>
            <a:r>
              <a:rPr lang="fr-FR" sz="2400" b="1" dirty="0" smtClean="0">
                <a:solidFill>
                  <a:srgbClr val="00B050"/>
                </a:solidFill>
              </a:rPr>
              <a:t>comptable</a:t>
            </a:r>
            <a:r>
              <a:rPr lang="fr-FR" sz="2400" dirty="0" smtClean="0"/>
              <a:t>, </a:t>
            </a:r>
            <a:r>
              <a:rPr lang="fr-FR" sz="2400" b="1" dirty="0" smtClean="0">
                <a:solidFill>
                  <a:srgbClr val="C00000"/>
                </a:solidFill>
              </a:rPr>
              <a:t>au lieu du résultat imposable</a:t>
            </a:r>
          </a:p>
        </p:txBody>
      </p:sp>
    </p:spTree>
    <p:extLst>
      <p:ext uri="{BB962C8B-B14F-4D97-AF65-F5344CB8AC3E}">
        <p14:creationId xmlns:p14="http://schemas.microsoft.com/office/powerpoint/2010/main" val="28659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10,11 LF et arts 147 quater </a:t>
            </a:r>
            <a:r>
              <a:rPr lang="fr-FR" sz="2400" b="1" dirty="0" smtClean="0">
                <a:solidFill>
                  <a:srgbClr val="FF0000"/>
                </a:solidFill>
              </a:rPr>
              <a:t>(nouvel art) </a:t>
            </a:r>
            <a:r>
              <a:rPr lang="fr-FR" sz="2400" dirty="0" smtClean="0"/>
              <a:t>, 171 </a:t>
            </a:r>
            <a:r>
              <a:rPr lang="fr-FR" sz="2400" b="1" dirty="0" smtClean="0">
                <a:solidFill>
                  <a:srgbClr val="FF0000"/>
                </a:solidFill>
              </a:rPr>
              <a:t>(art abrogé) </a:t>
            </a:r>
            <a:r>
              <a:rPr lang="fr-FR" sz="2400" dirty="0" smtClean="0"/>
              <a:t>CIDTA</a:t>
            </a:r>
          </a:p>
          <a:p>
            <a:pPr lvl="0"/>
            <a:r>
              <a:rPr lang="fr-FR" sz="2400" b="1" dirty="0" smtClean="0">
                <a:solidFill>
                  <a:srgbClr val="00B050"/>
                </a:solidFill>
              </a:rPr>
              <a:t>-Objet de la mesure: </a:t>
            </a:r>
            <a:r>
              <a:rPr lang="fr-FR" sz="2400" dirty="0" smtClean="0"/>
              <a:t>précisions sur la déductibilité des charges de R/D</a:t>
            </a:r>
            <a:endParaRPr lang="fr-FR" sz="2400" dirty="0"/>
          </a:p>
          <a:p>
            <a:pPr lvl="0"/>
            <a:endParaRPr lang="fr-FR" sz="2400" dirty="0" smtClean="0"/>
          </a:p>
          <a:p>
            <a:pPr lvl="0"/>
            <a:endParaRPr lang="fr-FR" sz="2400" dirty="0"/>
          </a:p>
          <a:p>
            <a:pPr lvl="0"/>
            <a:r>
              <a:rPr lang="fr-FR" sz="2400" b="1" dirty="0" smtClean="0">
                <a:solidFill>
                  <a:srgbClr val="FF0000"/>
                </a:solidFill>
              </a:rPr>
              <a:t>NB :</a:t>
            </a:r>
            <a:r>
              <a:rPr lang="fr-FR" sz="2400" dirty="0" smtClean="0"/>
              <a:t> Les </a:t>
            </a:r>
            <a:r>
              <a:rPr lang="fr-FR" sz="2400" dirty="0"/>
              <a:t>activités de recherche développement en entreprise, les dépenses en recherche et développement considérées comme éligibles ainsi que les dépenses engagées dans le cadre des programmes d‘activités d‘innovation ouverte sont définies par un </a:t>
            </a:r>
            <a:r>
              <a:rPr lang="fr-FR" sz="2400" b="1" dirty="0">
                <a:solidFill>
                  <a:srgbClr val="00B050"/>
                </a:solidFill>
              </a:rPr>
              <a:t>arrêté conjoint du ministre chargé des finances, du ministre chargé de la recherche scientifique et du ministre chargé de l‘économie de la </a:t>
            </a:r>
            <a:r>
              <a:rPr lang="fr-FR" sz="2400" b="1" dirty="0" smtClean="0">
                <a:solidFill>
                  <a:srgbClr val="00B050"/>
                </a:solidFill>
              </a:rPr>
              <a:t>connaissance</a:t>
            </a:r>
            <a:endParaRPr lang="fr-FR" sz="2400" dirty="0" smtClean="0"/>
          </a:p>
        </p:txBody>
      </p:sp>
    </p:spTree>
    <p:extLst>
      <p:ext uri="{BB962C8B-B14F-4D97-AF65-F5344CB8AC3E}">
        <p14:creationId xmlns:p14="http://schemas.microsoft.com/office/powerpoint/2010/main" val="1879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10,11 LF et arts 147 quater </a:t>
            </a:r>
            <a:r>
              <a:rPr lang="fr-FR" sz="2400" b="1" dirty="0" smtClean="0">
                <a:solidFill>
                  <a:srgbClr val="FF0000"/>
                </a:solidFill>
              </a:rPr>
              <a:t>(nouvel art) </a:t>
            </a:r>
            <a:r>
              <a:rPr lang="fr-FR" sz="2400" dirty="0" smtClean="0"/>
              <a:t>, 171 </a:t>
            </a:r>
            <a:r>
              <a:rPr lang="fr-FR" sz="2400" b="1" dirty="0" smtClean="0">
                <a:solidFill>
                  <a:srgbClr val="FF0000"/>
                </a:solidFill>
              </a:rPr>
              <a:t>(art abrogé) </a:t>
            </a:r>
            <a:r>
              <a:rPr lang="fr-FR" sz="2400" dirty="0" smtClean="0"/>
              <a:t>CIDTA</a:t>
            </a:r>
          </a:p>
          <a:p>
            <a:pPr lvl="0"/>
            <a:r>
              <a:rPr lang="fr-FR" sz="2400" b="1" dirty="0" smtClean="0">
                <a:solidFill>
                  <a:srgbClr val="00B050"/>
                </a:solidFill>
              </a:rPr>
              <a:t>-Objet de la mesure: </a:t>
            </a:r>
            <a:r>
              <a:rPr lang="fr-FR" sz="2400" dirty="0" smtClean="0"/>
              <a:t>précisions sur la déductibilité des charges de R/D</a:t>
            </a:r>
            <a:endParaRPr lang="fr-FR" sz="2400" dirty="0"/>
          </a:p>
          <a:p>
            <a:pPr lvl="0"/>
            <a:endParaRPr lang="fr-FR" sz="2400" dirty="0" smtClean="0"/>
          </a:p>
          <a:p>
            <a:pPr lvl="0"/>
            <a:endParaRPr lang="fr-FR" sz="2400" dirty="0"/>
          </a:p>
          <a:p>
            <a:pPr lvl="0"/>
            <a:r>
              <a:rPr lang="fr-FR" sz="2400" b="1" dirty="0">
                <a:solidFill>
                  <a:srgbClr val="00B050"/>
                </a:solidFill>
              </a:rPr>
              <a:t>Art. 170 </a:t>
            </a:r>
            <a:r>
              <a:rPr lang="fr-FR" sz="2400" dirty="0"/>
              <a:t>− Le montant des dépenses de fonctionnement exposé, dans des opérations de recherches scientifiques ou techniques, est déductible pour l‘établissement de l‘impôt, des bénéfices de l‘année ou de l‘exercice au cours duquel ces dépenses ont été exposées.</a:t>
            </a:r>
            <a:endParaRPr lang="fr-FR" sz="2400" dirty="0" smtClean="0"/>
          </a:p>
        </p:txBody>
      </p:sp>
    </p:spTree>
    <p:extLst>
      <p:ext uri="{BB962C8B-B14F-4D97-AF65-F5344CB8AC3E}">
        <p14:creationId xmlns:p14="http://schemas.microsoft.com/office/powerpoint/2010/main" val="16452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10,11 LF et arts 147 quater </a:t>
            </a:r>
            <a:r>
              <a:rPr lang="fr-FR" sz="2400" b="1" dirty="0" smtClean="0">
                <a:solidFill>
                  <a:srgbClr val="FF0000"/>
                </a:solidFill>
              </a:rPr>
              <a:t>(nouvel art) </a:t>
            </a:r>
            <a:r>
              <a:rPr lang="fr-FR" sz="2400" dirty="0" smtClean="0"/>
              <a:t>, 171 </a:t>
            </a:r>
            <a:r>
              <a:rPr lang="fr-FR" sz="2400" b="1" dirty="0" smtClean="0">
                <a:solidFill>
                  <a:srgbClr val="FF0000"/>
                </a:solidFill>
              </a:rPr>
              <a:t>(art abrogé) </a:t>
            </a:r>
            <a:r>
              <a:rPr lang="fr-FR" sz="2400" dirty="0" smtClean="0"/>
              <a:t>CIDTA</a:t>
            </a:r>
          </a:p>
          <a:p>
            <a:pPr lvl="0"/>
            <a:r>
              <a:rPr lang="fr-FR" sz="2400" b="1" dirty="0" smtClean="0">
                <a:solidFill>
                  <a:srgbClr val="00B050"/>
                </a:solidFill>
              </a:rPr>
              <a:t>-Objet de la mesure: </a:t>
            </a:r>
            <a:r>
              <a:rPr lang="fr-FR" sz="2400" dirty="0" smtClean="0"/>
              <a:t>précisions sur la déductibilité des charges de R/D,</a:t>
            </a:r>
          </a:p>
          <a:p>
            <a:pPr lvl="0"/>
            <a:endParaRPr lang="fr-FR" sz="2400" b="1" dirty="0" smtClean="0">
              <a:solidFill>
                <a:srgbClr val="0070C0"/>
              </a:solidFill>
            </a:endParaRPr>
          </a:p>
          <a:p>
            <a:pPr lvl="0"/>
            <a:endParaRPr lang="fr-FR" sz="2400" b="1" dirty="0">
              <a:solidFill>
                <a:srgbClr val="0070C0"/>
              </a:solidFill>
            </a:endParaRPr>
          </a:p>
          <a:p>
            <a:pPr lvl="0"/>
            <a:r>
              <a:rPr lang="fr-FR" sz="2400" b="1" dirty="0" smtClean="0">
                <a:solidFill>
                  <a:srgbClr val="0070C0"/>
                </a:solidFill>
              </a:rPr>
              <a:t>Q: traitement comptable des frais de R/D ?</a:t>
            </a:r>
          </a:p>
        </p:txBody>
      </p:sp>
    </p:spTree>
    <p:extLst>
      <p:ext uri="{BB962C8B-B14F-4D97-AF65-F5344CB8AC3E}">
        <p14:creationId xmlns:p14="http://schemas.microsoft.com/office/powerpoint/2010/main" val="36555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10,11 LF et arts 147 quater </a:t>
            </a:r>
            <a:r>
              <a:rPr lang="fr-FR" sz="2400" b="1" dirty="0" smtClean="0">
                <a:solidFill>
                  <a:srgbClr val="FF0000"/>
                </a:solidFill>
              </a:rPr>
              <a:t>(nouvel art) </a:t>
            </a:r>
            <a:r>
              <a:rPr lang="fr-FR" sz="2400" dirty="0" smtClean="0"/>
              <a:t>, 171 </a:t>
            </a:r>
            <a:r>
              <a:rPr lang="fr-FR" sz="2400" b="1" dirty="0" smtClean="0">
                <a:solidFill>
                  <a:srgbClr val="FF0000"/>
                </a:solidFill>
              </a:rPr>
              <a:t>(art abrogé) </a:t>
            </a:r>
            <a:r>
              <a:rPr lang="fr-FR" sz="2400" dirty="0" smtClean="0"/>
              <a:t>CIDTA</a:t>
            </a:r>
          </a:p>
          <a:p>
            <a:pPr lvl="0"/>
            <a:r>
              <a:rPr lang="fr-FR" sz="2400" b="1" dirty="0" smtClean="0">
                <a:solidFill>
                  <a:srgbClr val="00B050"/>
                </a:solidFill>
              </a:rPr>
              <a:t>-Objet de la mesure: </a:t>
            </a:r>
            <a:r>
              <a:rPr lang="fr-FR" sz="2400" dirty="0" smtClean="0"/>
              <a:t>précisions sur la déductibilité des charges de R/D,</a:t>
            </a:r>
          </a:p>
          <a:p>
            <a:pPr lvl="0"/>
            <a:r>
              <a:rPr lang="fr-FR" sz="2400" b="1" dirty="0" smtClean="0">
                <a:solidFill>
                  <a:srgbClr val="0070C0"/>
                </a:solidFill>
              </a:rPr>
              <a:t>R: traitement comptable des frais de R/D ?</a:t>
            </a:r>
          </a:p>
          <a:p>
            <a:pPr lvl="0"/>
            <a:r>
              <a:rPr lang="fr-FR" sz="2400" b="1" dirty="0" smtClean="0">
                <a:solidFill>
                  <a:schemeClr val="tx1"/>
                </a:solidFill>
              </a:rPr>
              <a:t>Réf :</a:t>
            </a:r>
            <a:r>
              <a:rPr lang="fr-FR" sz="2400" b="1" dirty="0" smtClean="0">
                <a:solidFill>
                  <a:srgbClr val="0070C0"/>
                </a:solidFill>
              </a:rPr>
              <a:t> points 121-14 et 121-15 de l’arrêté SCF du 26 juillet 2008</a:t>
            </a:r>
            <a:endParaRPr lang="fr-FR" sz="2400" b="1" dirty="0">
              <a:solidFill>
                <a:srgbClr val="0070C0"/>
              </a:solidFill>
            </a:endParaRPr>
          </a:p>
          <a:p>
            <a:pPr lvl="0"/>
            <a:r>
              <a:rPr lang="fr-FR" sz="2400" b="1" dirty="0" smtClean="0">
                <a:solidFill>
                  <a:srgbClr val="00B050"/>
                </a:solidFill>
              </a:rPr>
              <a:t>-Dépenses de recherche: </a:t>
            </a:r>
            <a:r>
              <a:rPr lang="fr-FR" sz="2400" b="1" dirty="0" smtClean="0">
                <a:solidFill>
                  <a:srgbClr val="0070C0"/>
                </a:solidFill>
              </a:rPr>
              <a:t>charges</a:t>
            </a:r>
          </a:p>
          <a:p>
            <a:pPr lvl="0"/>
            <a:r>
              <a:rPr lang="fr-FR" sz="2400" b="1" dirty="0" smtClean="0">
                <a:solidFill>
                  <a:srgbClr val="00B050"/>
                </a:solidFill>
              </a:rPr>
              <a:t>-Dépenses de développement: </a:t>
            </a:r>
            <a:r>
              <a:rPr lang="fr-FR" sz="2400" b="1" dirty="0" smtClean="0">
                <a:solidFill>
                  <a:srgbClr val="0070C0"/>
                </a:solidFill>
              </a:rPr>
              <a:t>immobilisations incorporelles (compte 203) </a:t>
            </a:r>
            <a:r>
              <a:rPr lang="fr-FR" sz="2400" dirty="0" smtClean="0"/>
              <a:t>, </a:t>
            </a:r>
            <a:r>
              <a:rPr lang="fr-FR" sz="2400" b="1" dirty="0" smtClean="0">
                <a:solidFill>
                  <a:srgbClr val="FF0000"/>
                </a:solidFill>
              </a:rPr>
              <a:t>sous conditions</a:t>
            </a:r>
            <a:r>
              <a:rPr lang="fr-FR" sz="2400" dirty="0" smtClean="0"/>
              <a:t>:</a:t>
            </a:r>
          </a:p>
          <a:p>
            <a:pPr lvl="0"/>
            <a:r>
              <a:rPr lang="fr-FR" sz="2400" dirty="0"/>
              <a:t>	</a:t>
            </a:r>
            <a:r>
              <a:rPr lang="fr-FR" sz="2400" b="1" dirty="0" smtClean="0"/>
              <a:t>-ces dépenses </a:t>
            </a:r>
            <a:r>
              <a:rPr lang="fr-FR" sz="2400" b="1" dirty="0"/>
              <a:t>se rapportent </a:t>
            </a:r>
            <a:r>
              <a:rPr lang="fr-FR" sz="2400" b="1" dirty="0" smtClean="0"/>
              <a:t>à </a:t>
            </a:r>
            <a:r>
              <a:rPr lang="fr-FR" sz="2400" b="1" dirty="0"/>
              <a:t>des </a:t>
            </a:r>
            <a:r>
              <a:rPr lang="fr-FR" sz="2400" b="1" dirty="0" smtClean="0"/>
              <a:t>opérations spécifiques à </a:t>
            </a:r>
            <a:r>
              <a:rPr lang="fr-FR" sz="2400" b="1" dirty="0"/>
              <a:t>venir ayant de </a:t>
            </a:r>
            <a:r>
              <a:rPr lang="fr-FR" sz="2400" b="1" dirty="0" smtClean="0"/>
              <a:t>sérieuses </a:t>
            </a:r>
            <a:r>
              <a:rPr lang="fr-FR" sz="2400" b="1" dirty="0"/>
              <a:t>chances de </a:t>
            </a:r>
            <a:r>
              <a:rPr lang="fr-FR" sz="2400" b="1" dirty="0" smtClean="0"/>
              <a:t>rentabilité </a:t>
            </a:r>
            <a:r>
              <a:rPr lang="fr-FR" sz="2400" b="1" dirty="0"/>
              <a:t>globale ; </a:t>
            </a:r>
            <a:endParaRPr lang="fr-FR" sz="2400" b="1" dirty="0" smtClean="0"/>
          </a:p>
          <a:p>
            <a:pPr lvl="0"/>
            <a:r>
              <a:rPr lang="fr-FR" sz="2400" b="1" dirty="0"/>
              <a:t>	</a:t>
            </a:r>
            <a:r>
              <a:rPr lang="fr-FR" sz="2400" b="1" dirty="0" smtClean="0"/>
              <a:t>-l’entité </a:t>
            </a:r>
            <a:r>
              <a:rPr lang="fr-FR" sz="2400" b="1" dirty="0"/>
              <a:t>a </a:t>
            </a:r>
            <a:r>
              <a:rPr lang="fr-FR" sz="2400" b="1" dirty="0" smtClean="0"/>
              <a:t>l'intention </a:t>
            </a:r>
            <a:r>
              <a:rPr lang="fr-FR" sz="2400" b="1" dirty="0"/>
              <a:t>et la </a:t>
            </a:r>
            <a:r>
              <a:rPr lang="fr-FR" sz="2400" b="1" dirty="0" smtClean="0"/>
              <a:t>capacité </a:t>
            </a:r>
            <a:r>
              <a:rPr lang="fr-FR" sz="2400" b="1" dirty="0"/>
              <a:t>technique, </a:t>
            </a:r>
            <a:r>
              <a:rPr lang="fr-FR" sz="2400" b="1" dirty="0" smtClean="0"/>
              <a:t>financière </a:t>
            </a:r>
            <a:r>
              <a:rPr lang="fr-FR" sz="2400" b="1" dirty="0"/>
              <a:t>et autre </a:t>
            </a:r>
            <a:r>
              <a:rPr lang="fr-FR" sz="2400" b="1" dirty="0" smtClean="0"/>
              <a:t>d'achever </a:t>
            </a:r>
            <a:r>
              <a:rPr lang="fr-FR" sz="2400" b="1" dirty="0"/>
              <a:t>les </a:t>
            </a:r>
            <a:r>
              <a:rPr lang="fr-FR" sz="2400" b="1" dirty="0" smtClean="0"/>
              <a:t>opérations liées à </a:t>
            </a:r>
            <a:r>
              <a:rPr lang="fr-FR" sz="2400" b="1" dirty="0"/>
              <a:t>ces </a:t>
            </a:r>
            <a:r>
              <a:rPr lang="fr-FR" sz="2400" b="1" dirty="0" smtClean="0"/>
              <a:t>dépenses </a:t>
            </a:r>
            <a:r>
              <a:rPr lang="fr-FR" sz="2400" b="1" dirty="0"/>
              <a:t>de </a:t>
            </a:r>
            <a:r>
              <a:rPr lang="fr-FR" sz="2400" b="1" dirty="0" smtClean="0"/>
              <a:t>développement </a:t>
            </a:r>
            <a:r>
              <a:rPr lang="fr-FR" sz="2400" b="1" dirty="0"/>
              <a:t>et de les utiliser ou de les vendre </a:t>
            </a:r>
            <a:r>
              <a:rPr lang="fr-FR" sz="2400" b="1" dirty="0" smtClean="0"/>
              <a:t>;</a:t>
            </a:r>
            <a:r>
              <a:rPr lang="fr-FR" sz="2400" b="1" dirty="0"/>
              <a:t>	</a:t>
            </a:r>
            <a:endParaRPr lang="fr-FR" sz="2400" b="1" dirty="0" smtClean="0"/>
          </a:p>
          <a:p>
            <a:pPr lvl="0"/>
            <a:r>
              <a:rPr lang="fr-FR" sz="2400" b="1" dirty="0" smtClean="0"/>
              <a:t>	-ces dépenses </a:t>
            </a:r>
            <a:r>
              <a:rPr lang="fr-FR" sz="2400" b="1" dirty="0"/>
              <a:t>peuvent </a:t>
            </a:r>
            <a:r>
              <a:rPr lang="fr-FR" sz="2400" b="1" dirty="0" smtClean="0"/>
              <a:t>être évaluées </a:t>
            </a:r>
            <a:r>
              <a:rPr lang="fr-FR" sz="2400" b="1" dirty="0"/>
              <a:t>de </a:t>
            </a:r>
            <a:r>
              <a:rPr lang="fr-FR" sz="2400" b="1" dirty="0" smtClean="0"/>
              <a:t>façon </a:t>
            </a:r>
            <a:r>
              <a:rPr lang="fr-FR" sz="2400" b="1" dirty="0"/>
              <a:t>fiable. </a:t>
            </a:r>
            <a:endParaRPr lang="fr-FR" sz="2400" b="1" dirty="0" smtClean="0">
              <a:solidFill>
                <a:srgbClr val="0070C0"/>
              </a:solidFill>
            </a:endParaRPr>
          </a:p>
        </p:txBody>
      </p:sp>
    </p:spTree>
    <p:extLst>
      <p:ext uri="{BB962C8B-B14F-4D97-AF65-F5344CB8AC3E}">
        <p14:creationId xmlns:p14="http://schemas.microsoft.com/office/powerpoint/2010/main" val="3538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10,11 LF et arts 147 quater, 171 CIDTA</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précisions sur la déductibilité des charges de R/D,</a:t>
            </a:r>
          </a:p>
          <a:p>
            <a:endParaRPr lang="fr-FR" sz="2400" dirty="0" smtClean="0"/>
          </a:p>
          <a:p>
            <a:r>
              <a:rPr lang="fr-FR" sz="2400" b="1" dirty="0" smtClean="0">
                <a:solidFill>
                  <a:srgbClr val="0070C0"/>
                </a:solidFill>
              </a:rPr>
              <a:t>Q: Rappeler la liste des charges dont la déductibilité fiscale est plafonnée, à travers des seuils ?</a:t>
            </a:r>
          </a:p>
        </p:txBody>
      </p:sp>
    </p:spTree>
    <p:extLst>
      <p:ext uri="{BB962C8B-B14F-4D97-AF65-F5344CB8AC3E}">
        <p14:creationId xmlns:p14="http://schemas.microsoft.com/office/powerpoint/2010/main" val="2008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1"/>
          <p:cNvSpPr>
            <a:spLocks noChangeArrowheads="1"/>
          </p:cNvSpPr>
          <p:nvPr/>
        </p:nvSpPr>
        <p:spPr bwMode="auto">
          <a:xfrm>
            <a:off x="1524000" y="1835150"/>
            <a:ext cx="914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defRPr/>
            </a:pPr>
            <a:endParaRPr lang="fr-FR" sz="2000" b="1" u="sng" dirty="0">
              <a:solidFill>
                <a:srgbClr val="000000"/>
              </a:solidFill>
            </a:endParaRPr>
          </a:p>
          <a:p>
            <a:pPr eaLnBrk="0" fontAlgn="base" hangingPunct="0">
              <a:spcAft>
                <a:spcPct val="0"/>
              </a:spcAft>
              <a:defRPr/>
            </a:pPr>
            <a:endParaRPr lang="fr-FR" sz="2000" dirty="0">
              <a:solidFill>
                <a:srgbClr val="000000"/>
              </a:solidFill>
            </a:endParaRPr>
          </a:p>
          <a:p>
            <a:pPr marL="457200" indent="-457200" algn="ctr" eaLnBrk="0" fontAlgn="base" hangingPunct="0">
              <a:spcAft>
                <a:spcPct val="0"/>
              </a:spcAft>
              <a:buFontTx/>
              <a:buChar char="-"/>
              <a:defRPr/>
            </a:pPr>
            <a:r>
              <a:rPr lang="fr-FR" b="1" dirty="0">
                <a:solidFill>
                  <a:srgbClr val="000000"/>
                </a:solidFill>
              </a:rPr>
              <a:t>Les opérations de réintégrations :</a:t>
            </a:r>
          </a:p>
          <a:p>
            <a:pPr algn="ctr" eaLnBrk="0" fontAlgn="base" hangingPunct="0">
              <a:spcAft>
                <a:spcPct val="0"/>
              </a:spcAft>
              <a:buFontTx/>
              <a:buNone/>
              <a:defRPr/>
            </a:pPr>
            <a:r>
              <a:rPr lang="fr-FR" b="1" dirty="0">
                <a:solidFill>
                  <a:srgbClr val="FF0000"/>
                </a:solidFill>
              </a:rPr>
              <a:t>(Eléments additifs </a:t>
            </a:r>
            <a:r>
              <a:rPr lang="fr-FR" b="1" dirty="0" smtClean="0">
                <a:solidFill>
                  <a:srgbClr val="FF0000"/>
                </a:solidFill>
              </a:rPr>
              <a:t>au RCN : </a:t>
            </a:r>
            <a:endParaRPr lang="fr-FR" b="1" dirty="0">
              <a:solidFill>
                <a:srgbClr val="FF0000"/>
              </a:solidFill>
            </a:endParaRPr>
          </a:p>
          <a:p>
            <a:pPr algn="ctr" eaLnBrk="0" fontAlgn="base" hangingPunct="0">
              <a:spcAft>
                <a:spcPct val="0"/>
              </a:spcAft>
              <a:buFontTx/>
              <a:buNone/>
              <a:defRPr/>
            </a:pPr>
            <a:r>
              <a:rPr lang="fr-FR" b="1" dirty="0">
                <a:solidFill>
                  <a:srgbClr val="FF0000"/>
                </a:solidFill>
              </a:rPr>
              <a:t>Augmentation de l’ assiette : +IE)</a:t>
            </a:r>
            <a:endParaRPr lang="fr-FR" dirty="0">
              <a:solidFill>
                <a:srgbClr val="FF0000"/>
              </a:solidFill>
            </a:endParaRPr>
          </a:p>
          <a:p>
            <a:pPr eaLnBrk="0" fontAlgn="base" hangingPunct="0">
              <a:spcAft>
                <a:spcPct val="0"/>
              </a:spcAft>
              <a:buFontTx/>
              <a:buNone/>
              <a:defRPr/>
            </a:pPr>
            <a:r>
              <a:rPr lang="fr-FR" dirty="0">
                <a:solidFill>
                  <a:srgbClr val="000000"/>
                </a:solidFill>
              </a:rPr>
              <a:t>	</a:t>
            </a:r>
          </a:p>
        </p:txBody>
      </p:sp>
    </p:spTree>
    <p:extLst>
      <p:ext uri="{BB962C8B-B14F-4D97-AF65-F5344CB8AC3E}">
        <p14:creationId xmlns:p14="http://schemas.microsoft.com/office/powerpoint/2010/main" val="123460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
          <p:cNvSpPr>
            <a:spLocks noChangeArrowheads="1"/>
          </p:cNvSpPr>
          <p:nvPr/>
        </p:nvSpPr>
        <p:spPr bwMode="auto">
          <a:xfrm>
            <a:off x="1524000" y="1046163"/>
            <a:ext cx="9144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fr-FR" sz="2000" b="1" u="sng">
              <a:solidFill>
                <a:srgbClr val="000000"/>
              </a:solidFill>
            </a:endParaRPr>
          </a:p>
          <a:p>
            <a:pPr eaLnBrk="0" fontAlgn="base" hangingPunct="0">
              <a:spcAft>
                <a:spcPct val="0"/>
              </a:spcAft>
            </a:pPr>
            <a:endParaRPr lang="fr-FR" sz="2000">
              <a:solidFill>
                <a:srgbClr val="000000"/>
              </a:solidFill>
            </a:endParaRPr>
          </a:p>
          <a:p>
            <a:pPr algn="ctr" eaLnBrk="0" fontAlgn="base" hangingPunct="0">
              <a:spcAft>
                <a:spcPct val="0"/>
              </a:spcAft>
              <a:buFontTx/>
              <a:buNone/>
            </a:pPr>
            <a:r>
              <a:rPr lang="fr-FR" sz="2000" b="1">
                <a:solidFill>
                  <a:srgbClr val="FF0000"/>
                </a:solidFill>
              </a:rPr>
              <a:t>Les réintégrations :</a:t>
            </a:r>
          </a:p>
          <a:p>
            <a:pPr eaLnBrk="0" fontAlgn="base" hangingPunct="0">
              <a:spcAft>
                <a:spcPct val="0"/>
              </a:spcAft>
              <a:buFontTx/>
              <a:buNone/>
            </a:pPr>
            <a:endParaRPr lang="fr-FR" sz="2000">
              <a:solidFill>
                <a:srgbClr val="000000"/>
              </a:solidFill>
            </a:endParaRPr>
          </a:p>
          <a:p>
            <a:pPr eaLnBrk="0" fontAlgn="base" hangingPunct="0">
              <a:spcAft>
                <a:spcPct val="0"/>
              </a:spcAft>
              <a:buFontTx/>
              <a:buNone/>
            </a:pPr>
            <a:r>
              <a:rPr lang="fr-FR" sz="2000">
                <a:solidFill>
                  <a:srgbClr val="000000"/>
                </a:solidFill>
              </a:rPr>
              <a:t>	Il s’agit:</a:t>
            </a:r>
          </a:p>
          <a:p>
            <a:pPr eaLnBrk="0" fontAlgn="base" hangingPunct="0">
              <a:spcAft>
                <a:spcPct val="0"/>
              </a:spcAft>
              <a:buFontTx/>
              <a:buNone/>
            </a:pPr>
            <a:endParaRPr lang="fr-FR" sz="2000">
              <a:solidFill>
                <a:srgbClr val="000000"/>
              </a:solidFill>
            </a:endParaRPr>
          </a:p>
          <a:p>
            <a:pPr eaLnBrk="0" fontAlgn="base" hangingPunct="0">
              <a:spcAft>
                <a:spcPct val="0"/>
              </a:spcAft>
              <a:buFontTx/>
              <a:buNone/>
            </a:pPr>
            <a:r>
              <a:rPr lang="fr-FR" sz="2000" b="1">
                <a:solidFill>
                  <a:srgbClr val="0070C0"/>
                </a:solidFill>
              </a:rPr>
              <a:t>I- des charges non déductibles définitivement;</a:t>
            </a:r>
          </a:p>
          <a:p>
            <a:pPr eaLnBrk="0" fontAlgn="base" hangingPunct="0">
              <a:spcAft>
                <a:spcPct val="0"/>
              </a:spcAft>
              <a:buFontTx/>
              <a:buNone/>
            </a:pPr>
            <a:r>
              <a:rPr lang="fr-FR" sz="2000" b="1">
                <a:solidFill>
                  <a:srgbClr val="0070C0"/>
                </a:solidFill>
              </a:rPr>
              <a:t>II- des charges excédant les seuils légaux et;</a:t>
            </a:r>
          </a:p>
          <a:p>
            <a:pPr eaLnBrk="0" fontAlgn="base" hangingPunct="0">
              <a:spcAft>
                <a:spcPct val="0"/>
              </a:spcAft>
              <a:buFontTx/>
              <a:buNone/>
            </a:pPr>
            <a:r>
              <a:rPr lang="fr-FR" sz="2000" b="1">
                <a:solidFill>
                  <a:srgbClr val="0070C0"/>
                </a:solidFill>
              </a:rPr>
              <a:t>III- des charges non déductibles temporairement;</a:t>
            </a:r>
          </a:p>
          <a:p>
            <a:pPr eaLnBrk="0" fontAlgn="base" hangingPunct="0">
              <a:spcAft>
                <a:spcPct val="0"/>
              </a:spcAft>
              <a:buFontTx/>
              <a:buNone/>
            </a:pPr>
            <a:endParaRPr lang="fr-FR" sz="2000" b="1">
              <a:solidFill>
                <a:srgbClr val="0070C0"/>
              </a:solidFill>
            </a:endParaRPr>
          </a:p>
          <a:p>
            <a:pPr eaLnBrk="0" fontAlgn="base" hangingPunct="0">
              <a:spcAft>
                <a:spcPct val="0"/>
              </a:spcAft>
              <a:buFontTx/>
              <a:buNone/>
            </a:pPr>
            <a:endParaRPr lang="fr-FR" sz="2000" b="1" u="sng">
              <a:solidFill>
                <a:srgbClr val="000000"/>
              </a:solidFill>
            </a:endParaRPr>
          </a:p>
          <a:p>
            <a:pPr eaLnBrk="0" fontAlgn="base" hangingPunct="0">
              <a:spcBef>
                <a:spcPct val="0"/>
              </a:spcBef>
              <a:spcAft>
                <a:spcPct val="0"/>
              </a:spcAft>
              <a:buFontTx/>
              <a:buNone/>
            </a:pPr>
            <a:r>
              <a:rPr lang="fr-FR" sz="2000" b="1">
                <a:solidFill>
                  <a:srgbClr val="000000"/>
                </a:solidFill>
              </a:rPr>
              <a:t> </a:t>
            </a:r>
            <a:r>
              <a:rPr lang="fr-FR" sz="2000" b="1">
                <a:solidFill>
                  <a:srgbClr val="000000"/>
                </a:solidFill>
                <a:latin typeface="Calibri" panose="020F0502020204030204" pitchFamily="34" charset="0"/>
                <a:cs typeface="Times New Roman" panose="02020603050405020304" pitchFamily="18" charset="0"/>
              </a:rPr>
              <a:t> </a:t>
            </a:r>
            <a:endParaRPr lang="fr-FR" sz="20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endParaRPr lang="fr-FR" sz="2000">
              <a:solidFill>
                <a:srgbClr val="000000"/>
              </a:solidFill>
            </a:endParaRPr>
          </a:p>
        </p:txBody>
      </p:sp>
    </p:spTree>
    <p:extLst>
      <p:ext uri="{BB962C8B-B14F-4D97-AF65-F5344CB8AC3E}">
        <p14:creationId xmlns:p14="http://schemas.microsoft.com/office/powerpoint/2010/main" val="72348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2176" y="1"/>
            <a:ext cx="5622925" cy="346075"/>
          </a:xfrm>
        </p:spPr>
        <p:txBody>
          <a:bodyPr>
            <a:normAutofit fontScale="90000"/>
          </a:bodyPr>
          <a:lstStyle/>
          <a:p>
            <a:pPr algn="ctr" eaLnBrk="1" fontAlgn="auto" hangingPunct="1">
              <a:spcAft>
                <a:spcPts val="0"/>
              </a:spcAft>
              <a:defRPr/>
            </a:pPr>
            <a:r>
              <a:rPr lang="fr-FR" sz="1800" dirty="0">
                <a:solidFill>
                  <a:srgbClr val="FF0000"/>
                </a:solidFill>
              </a:rPr>
              <a:t>Passage du RC au RF : Tab n°09 de la liasse Fisc</a:t>
            </a:r>
          </a:p>
        </p:txBody>
      </p:sp>
      <p:pic>
        <p:nvPicPr>
          <p:cNvPr id="728067" name="Picture 118241"/>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4825" y="534988"/>
            <a:ext cx="8713788" cy="6323012"/>
          </a:xfrm>
        </p:spPr>
      </p:pic>
    </p:spTree>
    <p:extLst>
      <p:ext uri="{BB962C8B-B14F-4D97-AF65-F5344CB8AC3E}">
        <p14:creationId xmlns:p14="http://schemas.microsoft.com/office/powerpoint/2010/main" val="3930611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1"/>
          <p:cNvSpPr>
            <a:spLocks noChangeArrowheads="1"/>
          </p:cNvSpPr>
          <p:nvPr/>
        </p:nvSpPr>
        <p:spPr bwMode="auto">
          <a:xfrm>
            <a:off x="1703388" y="-747187"/>
            <a:ext cx="9144000" cy="85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fr-FR" sz="2000" b="1" u="sng" dirty="0">
              <a:solidFill>
                <a:srgbClr val="000000"/>
              </a:solidFill>
            </a:endParaRPr>
          </a:p>
          <a:p>
            <a:pPr algn="ctr" eaLnBrk="0" fontAlgn="base" hangingPunct="0">
              <a:spcAft>
                <a:spcPct val="0"/>
              </a:spcAft>
              <a:buFontTx/>
              <a:buNone/>
            </a:pPr>
            <a:endParaRPr lang="fr-FR" sz="2000" dirty="0">
              <a:solidFill>
                <a:srgbClr val="000000"/>
              </a:solidFill>
            </a:endParaRPr>
          </a:p>
          <a:p>
            <a:pPr algn="ctr" eaLnBrk="0" fontAlgn="base" hangingPunct="0">
              <a:spcAft>
                <a:spcPct val="0"/>
              </a:spcAft>
              <a:buFontTx/>
              <a:buNone/>
            </a:pPr>
            <a:r>
              <a:rPr lang="fr-FR" sz="2000" b="1" dirty="0">
                <a:solidFill>
                  <a:srgbClr val="FF0000"/>
                </a:solidFill>
              </a:rPr>
              <a:t>Les réintégrations :</a:t>
            </a:r>
          </a:p>
          <a:p>
            <a:pPr eaLnBrk="0" fontAlgn="base" hangingPunct="0">
              <a:spcAft>
                <a:spcPct val="0"/>
              </a:spcAft>
              <a:buFontTx/>
              <a:buNone/>
            </a:pPr>
            <a:r>
              <a:rPr lang="fr-FR" sz="2000" b="1" dirty="0">
                <a:solidFill>
                  <a:srgbClr val="FFFFFF"/>
                </a:solidFill>
              </a:rPr>
              <a:t>I- Les charges non déductibles définitivement (arts 141,169 CID):  </a:t>
            </a:r>
            <a:endParaRPr lang="fr-FR" sz="2000" b="1" dirty="0" smtClean="0">
              <a:solidFill>
                <a:srgbClr val="FFFFFF"/>
              </a:solidFill>
            </a:endParaRPr>
          </a:p>
          <a:p>
            <a:pPr eaLnBrk="0" fontAlgn="base" hangingPunct="0">
              <a:spcAft>
                <a:spcPct val="0"/>
              </a:spcAft>
              <a:buFontTx/>
              <a:buNone/>
            </a:pPr>
            <a:r>
              <a:rPr lang="fr-FR" sz="1800" b="1" dirty="0" smtClean="0">
                <a:solidFill>
                  <a:srgbClr val="000000"/>
                </a:solidFill>
              </a:rPr>
              <a:t>1-Les </a:t>
            </a:r>
            <a:r>
              <a:rPr lang="fr-FR" sz="1800" b="1" dirty="0">
                <a:solidFill>
                  <a:srgbClr val="000000"/>
                </a:solidFill>
              </a:rPr>
              <a:t>dépenses, charges et loyers de toutes natures afférents aux immeubles qui ne sont pas directement affectés à l‘exploitation ;</a:t>
            </a:r>
          </a:p>
          <a:p>
            <a:pPr eaLnBrk="0" fontAlgn="base" hangingPunct="0">
              <a:spcAft>
                <a:spcPct val="0"/>
              </a:spcAft>
              <a:buFontTx/>
              <a:buNone/>
            </a:pPr>
            <a:r>
              <a:rPr lang="fr-FR" sz="1800" b="1" dirty="0">
                <a:solidFill>
                  <a:srgbClr val="000000"/>
                </a:solidFill>
              </a:rPr>
              <a:t>2-Les frais de réception, y compris les frais de restaurant, d‘hôtel et de spectacle, à l‘exception de ceux dont les montants engagés sont dûment justifiés et liés directement à l‘exploitation de l‘entreprise ;</a:t>
            </a:r>
          </a:p>
          <a:p>
            <a:pPr eaLnBrk="0" fontAlgn="base" hangingPunct="0">
              <a:spcAft>
                <a:spcPct val="0"/>
              </a:spcAft>
              <a:buFontTx/>
              <a:buNone/>
            </a:pPr>
            <a:r>
              <a:rPr lang="fr-FR" sz="1800" b="1" dirty="0">
                <a:solidFill>
                  <a:srgbClr val="000000"/>
                </a:solidFill>
              </a:rPr>
              <a:t>3-Les charges, remplissant les conditions de déductibilité, dont le paiement est effectué en espèce </a:t>
            </a:r>
            <a:r>
              <a:rPr lang="fr-FR" sz="1800" b="1" dirty="0" smtClean="0">
                <a:solidFill>
                  <a:srgbClr val="000000"/>
                </a:solidFill>
              </a:rPr>
              <a:t>ou par versement, lorsque </a:t>
            </a:r>
            <a:r>
              <a:rPr lang="fr-FR" sz="1800" b="1" dirty="0">
                <a:solidFill>
                  <a:srgbClr val="000000"/>
                </a:solidFill>
              </a:rPr>
              <a:t>le montant de la </a:t>
            </a:r>
            <a:r>
              <a:rPr lang="fr-FR" sz="1800" b="1" dirty="0" smtClean="0">
                <a:solidFill>
                  <a:srgbClr val="000000"/>
                </a:solidFill>
              </a:rPr>
              <a:t>facture TTC  </a:t>
            </a:r>
            <a:r>
              <a:rPr lang="fr-FR" sz="1800" b="1" dirty="0">
                <a:solidFill>
                  <a:srgbClr val="000000"/>
                </a:solidFill>
              </a:rPr>
              <a:t>excède </a:t>
            </a:r>
            <a:r>
              <a:rPr lang="fr-FR" sz="1800" b="1" dirty="0" smtClean="0">
                <a:solidFill>
                  <a:srgbClr val="FF0000"/>
                </a:solidFill>
              </a:rPr>
              <a:t>1.000.000 </a:t>
            </a:r>
            <a:r>
              <a:rPr lang="fr-FR" sz="1800" b="1" dirty="0">
                <a:solidFill>
                  <a:srgbClr val="FF0000"/>
                </a:solidFill>
              </a:rPr>
              <a:t>DA</a:t>
            </a:r>
          </a:p>
          <a:p>
            <a:pPr eaLnBrk="0" fontAlgn="base" hangingPunct="0">
              <a:spcAft>
                <a:spcPct val="0"/>
              </a:spcAft>
              <a:buFontTx/>
              <a:buNone/>
            </a:pPr>
            <a:r>
              <a:rPr lang="fr-FR" sz="1800" b="1" dirty="0">
                <a:solidFill>
                  <a:srgbClr val="000000"/>
                </a:solidFill>
              </a:rPr>
              <a:t>4-Les frais pris en charge par une entreprise à la place d‘une tierce personne sans lien avec l‘activité exercée.</a:t>
            </a:r>
          </a:p>
          <a:p>
            <a:pPr eaLnBrk="0" fontAlgn="base" hangingPunct="0">
              <a:spcAft>
                <a:spcPct val="0"/>
              </a:spcAft>
              <a:buFontTx/>
              <a:buNone/>
            </a:pPr>
            <a:r>
              <a:rPr lang="fr-FR" sz="1800" b="1" dirty="0">
                <a:solidFill>
                  <a:srgbClr val="000000"/>
                </a:solidFill>
              </a:rPr>
              <a:t>5-Les transactions, amendes, confiscations, pénalités, de quelle que nature que ce soit, mises à la charge des </a:t>
            </a:r>
            <a:r>
              <a:rPr lang="fr-FR" sz="1800" b="1" dirty="0">
                <a:solidFill>
                  <a:srgbClr val="C00000"/>
                </a:solidFill>
              </a:rPr>
              <a:t>contrevenants aux dispositions légales</a:t>
            </a:r>
            <a:r>
              <a:rPr lang="fr-FR" sz="1800" b="1" dirty="0">
                <a:solidFill>
                  <a:srgbClr val="000000"/>
                </a:solidFill>
              </a:rPr>
              <a:t>, ainsi que les </a:t>
            </a:r>
            <a:r>
              <a:rPr lang="fr-FR" sz="1800" b="1" dirty="0">
                <a:solidFill>
                  <a:srgbClr val="0070C0"/>
                </a:solidFill>
              </a:rPr>
              <a:t>pénalités contractuelles lorsqu‘elles sont versées à des personnes non imposables en Algérie</a:t>
            </a:r>
            <a:r>
              <a:rPr lang="fr-FR" sz="1800" b="1" dirty="0" smtClean="0">
                <a:solidFill>
                  <a:srgbClr val="000000"/>
                </a:solidFill>
              </a:rPr>
              <a:t>;</a:t>
            </a:r>
          </a:p>
          <a:p>
            <a:pPr eaLnBrk="0" fontAlgn="base" hangingPunct="0">
              <a:spcAft>
                <a:spcPct val="0"/>
              </a:spcAft>
              <a:buFontTx/>
              <a:buNone/>
            </a:pPr>
            <a:r>
              <a:rPr lang="fr-FR" sz="1800" b="1" dirty="0" smtClean="0">
                <a:solidFill>
                  <a:srgbClr val="000000"/>
                </a:solidFill>
              </a:rPr>
              <a:t>6-Les dons</a:t>
            </a:r>
            <a:endParaRPr lang="fr-FR" sz="1800" b="1" dirty="0">
              <a:solidFill>
                <a:srgbClr val="000000"/>
              </a:solidFill>
            </a:endParaRPr>
          </a:p>
          <a:p>
            <a:pPr eaLnBrk="0" fontAlgn="base" hangingPunct="0">
              <a:spcAft>
                <a:spcPct val="0"/>
              </a:spcAft>
              <a:buFontTx/>
              <a:buNone/>
            </a:pPr>
            <a:r>
              <a:rPr lang="fr-FR" sz="1800" b="1" dirty="0">
                <a:solidFill>
                  <a:srgbClr val="000000"/>
                </a:solidFill>
              </a:rPr>
              <a:t>7</a:t>
            </a:r>
            <a:r>
              <a:rPr lang="fr-FR" sz="1800" b="1" dirty="0" smtClean="0">
                <a:solidFill>
                  <a:srgbClr val="000000"/>
                </a:solidFill>
              </a:rPr>
              <a:t>-Taxes </a:t>
            </a:r>
            <a:r>
              <a:rPr lang="fr-FR" sz="1800" b="1" dirty="0">
                <a:solidFill>
                  <a:srgbClr val="000000"/>
                </a:solidFill>
              </a:rPr>
              <a:t>de formation et d’apprentissage</a:t>
            </a:r>
          </a:p>
          <a:p>
            <a:pPr eaLnBrk="0" fontAlgn="base" hangingPunct="0">
              <a:spcAft>
                <a:spcPct val="0"/>
              </a:spcAft>
              <a:buFontTx/>
              <a:buNone/>
            </a:pPr>
            <a:r>
              <a:rPr lang="fr-FR" sz="1800" b="1" dirty="0">
                <a:solidFill>
                  <a:srgbClr val="000000"/>
                </a:solidFill>
              </a:rPr>
              <a:t>8</a:t>
            </a:r>
            <a:r>
              <a:rPr lang="fr-FR" sz="1800" b="1" dirty="0" smtClean="0">
                <a:solidFill>
                  <a:srgbClr val="000000"/>
                </a:solidFill>
              </a:rPr>
              <a:t>-TVS</a:t>
            </a:r>
            <a:endParaRPr lang="fr-FR" sz="1800" b="1" dirty="0">
              <a:solidFill>
                <a:srgbClr val="000000"/>
              </a:solidFill>
            </a:endParaRPr>
          </a:p>
          <a:p>
            <a:pPr eaLnBrk="0" fontAlgn="base" hangingPunct="0">
              <a:spcAft>
                <a:spcPct val="0"/>
              </a:spcAft>
              <a:buFontTx/>
              <a:buNone/>
            </a:pPr>
            <a:r>
              <a:rPr lang="fr-FR" sz="1800" b="1" dirty="0">
                <a:solidFill>
                  <a:srgbClr val="000000"/>
                </a:solidFill>
              </a:rPr>
              <a:t>9</a:t>
            </a:r>
            <a:r>
              <a:rPr lang="fr-FR" sz="1800" b="1" dirty="0" smtClean="0">
                <a:solidFill>
                  <a:srgbClr val="000000"/>
                </a:solidFill>
              </a:rPr>
              <a:t>-IBS </a:t>
            </a:r>
            <a:r>
              <a:rPr lang="fr-FR" sz="1800" b="1" dirty="0">
                <a:solidFill>
                  <a:srgbClr val="000000"/>
                </a:solidFill>
              </a:rPr>
              <a:t>(IE et ID)</a:t>
            </a:r>
          </a:p>
          <a:p>
            <a:pPr eaLnBrk="0" fontAlgn="base" hangingPunct="0">
              <a:spcAft>
                <a:spcPct val="0"/>
              </a:spcAft>
              <a:buFontTx/>
              <a:buNone/>
            </a:pPr>
            <a:r>
              <a:rPr lang="fr-FR" sz="1800" b="1" dirty="0" smtClean="0">
                <a:solidFill>
                  <a:srgbClr val="000000"/>
                </a:solidFill>
              </a:rPr>
              <a:t>10-Charges </a:t>
            </a:r>
            <a:r>
              <a:rPr lang="fr-FR" sz="1800" b="1" dirty="0">
                <a:solidFill>
                  <a:srgbClr val="000000"/>
                </a:solidFill>
              </a:rPr>
              <a:t>ne remplissant pas les conditions fiscales de déductibilité (LF 2022: 04 conditions)</a:t>
            </a:r>
          </a:p>
          <a:p>
            <a:pPr eaLnBrk="0" fontAlgn="base" hangingPunct="0">
              <a:spcBef>
                <a:spcPct val="0"/>
              </a:spcBef>
              <a:spcAft>
                <a:spcPct val="0"/>
              </a:spcAft>
              <a:buFontTx/>
              <a:buNone/>
            </a:pPr>
            <a:endParaRPr lang="fr-FR" sz="2000" b="1" u="sng" dirty="0">
              <a:solidFill>
                <a:srgbClr val="000000"/>
              </a:solidFill>
            </a:endParaRPr>
          </a:p>
          <a:p>
            <a:pPr eaLnBrk="0" fontAlgn="base" hangingPunct="0">
              <a:spcBef>
                <a:spcPct val="0"/>
              </a:spcBef>
              <a:spcAft>
                <a:spcPct val="0"/>
              </a:spcAft>
              <a:buFontTx/>
              <a:buNone/>
            </a:pPr>
            <a:r>
              <a:rPr lang="fr-FR" sz="2000" b="1" dirty="0">
                <a:solidFill>
                  <a:srgbClr val="000000"/>
                </a:solidFill>
              </a:rPr>
              <a:t> </a:t>
            </a:r>
            <a:r>
              <a:rPr lang="fr-FR" sz="2000" b="1" dirty="0">
                <a:solidFill>
                  <a:srgbClr val="000000"/>
                </a:solidFill>
                <a:latin typeface="Calibri" panose="020F0502020204030204" pitchFamily="34" charset="0"/>
                <a:cs typeface="Times New Roman" panose="02020603050405020304" pitchFamily="18" charset="0"/>
              </a:rPr>
              <a:t> </a:t>
            </a:r>
            <a:endParaRPr lang="fr-FR" sz="2000" b="1"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endParaRPr lang="fr-FR" sz="2000" b="1" dirty="0">
              <a:solidFill>
                <a:srgbClr val="000000"/>
              </a:solidFill>
            </a:endParaRPr>
          </a:p>
        </p:txBody>
      </p:sp>
    </p:spTree>
    <p:extLst>
      <p:ext uri="{BB962C8B-B14F-4D97-AF65-F5344CB8AC3E}">
        <p14:creationId xmlns:p14="http://schemas.microsoft.com/office/powerpoint/2010/main" val="167895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F16F3-FDB7-40B0-8DFF-05135B8B3F7D}"/>
              </a:ext>
            </a:extLst>
          </p:cNvPr>
          <p:cNvSpPr>
            <a:spLocks noGrp="1"/>
          </p:cNvSpPr>
          <p:nvPr>
            <p:ph idx="1"/>
          </p:nvPr>
        </p:nvSpPr>
        <p:spPr>
          <a:xfrm>
            <a:off x="1005840" y="692697"/>
            <a:ext cx="9130626"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r>
              <a:rPr lang="fr-FR" sz="2800" b="1" dirty="0" smtClean="0">
                <a:solidFill>
                  <a:srgbClr val="C00000"/>
                </a:solidFill>
              </a:rPr>
              <a:t>I-Cadrage macro-économique et financier 2025-2027</a:t>
            </a:r>
            <a:endParaRPr lang="fr-FR" sz="2800" b="1" dirty="0">
              <a:solidFill>
                <a:srgbClr val="C00000"/>
              </a:solidFill>
            </a:endParaRPr>
          </a:p>
          <a:p>
            <a:pPr>
              <a:buNone/>
            </a:pPr>
            <a:endParaRPr lang="fr-FR" sz="2800" dirty="0" smtClean="0"/>
          </a:p>
        </p:txBody>
      </p:sp>
      <p:sp>
        <p:nvSpPr>
          <p:cNvPr id="7172" name="Espace réservé du numéro de diapositive 3">
            <a:extLst>
              <a:ext uri="{FF2B5EF4-FFF2-40B4-BE49-F238E27FC236}">
                <a16:creationId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5</a:t>
            </a:fld>
            <a:endParaRPr lang="es-ES" altLang="fr-FR" sz="1400">
              <a:solidFill>
                <a:prstClr val="black"/>
              </a:solidFill>
            </a:endParaRPr>
          </a:p>
        </p:txBody>
      </p:sp>
    </p:spTree>
    <p:extLst>
      <p:ext uri="{BB962C8B-B14F-4D97-AF65-F5344CB8AC3E}">
        <p14:creationId xmlns:p14="http://schemas.microsoft.com/office/powerpoint/2010/main" val="1893734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1"/>
          <p:cNvSpPr>
            <a:spLocks noChangeArrowheads="1"/>
          </p:cNvSpPr>
          <p:nvPr/>
        </p:nvSpPr>
        <p:spPr bwMode="auto">
          <a:xfrm>
            <a:off x="1524000" y="2000250"/>
            <a:ext cx="91440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fr-FR" sz="2000" b="1" u="sng">
              <a:solidFill>
                <a:srgbClr val="000000"/>
              </a:solidFill>
            </a:endParaRPr>
          </a:p>
          <a:p>
            <a:pPr eaLnBrk="0" fontAlgn="base" hangingPunct="0">
              <a:spcAft>
                <a:spcPct val="0"/>
              </a:spcAft>
            </a:pPr>
            <a:endParaRPr lang="fr-FR" sz="2000">
              <a:solidFill>
                <a:srgbClr val="000000"/>
              </a:solidFill>
            </a:endParaRPr>
          </a:p>
          <a:p>
            <a:pPr algn="ctr" eaLnBrk="0" fontAlgn="base" hangingPunct="0">
              <a:spcAft>
                <a:spcPct val="0"/>
              </a:spcAft>
              <a:buFontTx/>
              <a:buNone/>
            </a:pPr>
            <a:r>
              <a:rPr lang="fr-FR" sz="2000" b="1">
                <a:solidFill>
                  <a:srgbClr val="FF0000"/>
                </a:solidFill>
              </a:rPr>
              <a:t>Les réintégrations :</a:t>
            </a:r>
          </a:p>
          <a:p>
            <a:pPr eaLnBrk="0" fontAlgn="base" hangingPunct="0">
              <a:spcAft>
                <a:spcPct val="0"/>
              </a:spcAft>
              <a:buFontTx/>
              <a:buNone/>
            </a:pPr>
            <a:endParaRPr lang="fr-FR" sz="2000">
              <a:solidFill>
                <a:srgbClr val="000000"/>
              </a:solidFill>
            </a:endParaRPr>
          </a:p>
          <a:p>
            <a:pPr eaLnBrk="0" fontAlgn="base" hangingPunct="0">
              <a:spcAft>
                <a:spcPct val="0"/>
              </a:spcAft>
              <a:buFontTx/>
              <a:buNone/>
            </a:pPr>
            <a:r>
              <a:rPr lang="fr-FR" sz="2000">
                <a:solidFill>
                  <a:srgbClr val="000000"/>
                </a:solidFill>
              </a:rPr>
              <a:t>	</a:t>
            </a:r>
            <a:r>
              <a:rPr lang="fr-FR" sz="2000" b="1">
                <a:solidFill>
                  <a:srgbClr val="0070C0"/>
                </a:solidFill>
              </a:rPr>
              <a:t>II-Les charges excédant les seuils légaux </a:t>
            </a:r>
          </a:p>
          <a:p>
            <a:pPr eaLnBrk="0" fontAlgn="base" hangingPunct="0">
              <a:spcBef>
                <a:spcPct val="0"/>
              </a:spcBef>
              <a:spcAft>
                <a:spcPct val="0"/>
              </a:spcAft>
              <a:buFontTx/>
              <a:buNone/>
            </a:pPr>
            <a:endParaRPr lang="fr-FR" sz="2000" b="1" u="sng">
              <a:solidFill>
                <a:srgbClr val="000000"/>
              </a:solidFill>
            </a:endParaRPr>
          </a:p>
          <a:p>
            <a:pPr eaLnBrk="0" fontAlgn="base" hangingPunct="0">
              <a:spcBef>
                <a:spcPct val="0"/>
              </a:spcBef>
              <a:spcAft>
                <a:spcPct val="0"/>
              </a:spcAft>
              <a:buFontTx/>
              <a:buNone/>
            </a:pPr>
            <a:r>
              <a:rPr lang="fr-FR" sz="2000" b="1">
                <a:solidFill>
                  <a:srgbClr val="000000"/>
                </a:solidFill>
              </a:rPr>
              <a:t> </a:t>
            </a:r>
            <a:r>
              <a:rPr lang="fr-FR" sz="2000" b="1">
                <a:solidFill>
                  <a:srgbClr val="000000"/>
                </a:solidFill>
                <a:latin typeface="Calibri" panose="020F0502020204030204" pitchFamily="34" charset="0"/>
                <a:cs typeface="Times New Roman" panose="02020603050405020304" pitchFamily="18" charset="0"/>
              </a:rPr>
              <a:t> </a:t>
            </a:r>
            <a:endParaRPr lang="fr-FR" sz="20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endParaRPr lang="fr-FR" sz="2000">
              <a:solidFill>
                <a:srgbClr val="000000"/>
              </a:solidFill>
            </a:endParaRPr>
          </a:p>
        </p:txBody>
      </p:sp>
    </p:spTree>
    <p:extLst>
      <p:ext uri="{BB962C8B-B14F-4D97-AF65-F5344CB8AC3E}">
        <p14:creationId xmlns:p14="http://schemas.microsoft.com/office/powerpoint/2010/main" val="253586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490538"/>
          </a:xfrm>
        </p:spPr>
        <p:txBody>
          <a:bodyPr>
            <a:normAutofit fontScale="90000"/>
          </a:bodyPr>
          <a:lstStyle/>
          <a:p>
            <a:pPr algn="ctr" eaLnBrk="1" fontAlgn="auto" hangingPunct="1">
              <a:spcAft>
                <a:spcPts val="0"/>
              </a:spcAft>
              <a:defRPr/>
            </a:pPr>
            <a:r>
              <a:rPr lang="fr-FR" sz="2000" dirty="0">
                <a:solidFill>
                  <a:schemeClr val="tx2">
                    <a:satMod val="130000"/>
                  </a:schemeClr>
                </a:solidFill>
                <a:effectLst/>
              </a:rPr>
              <a:t/>
            </a:r>
            <a:br>
              <a:rPr lang="fr-FR" sz="2000" dirty="0">
                <a:solidFill>
                  <a:schemeClr val="tx2">
                    <a:satMod val="130000"/>
                  </a:schemeClr>
                </a:solidFill>
                <a:effectLst/>
              </a:rPr>
            </a:br>
            <a:r>
              <a:rPr lang="fr-FR" sz="2000" dirty="0">
                <a:solidFill>
                  <a:schemeClr val="tx2">
                    <a:satMod val="130000"/>
                  </a:schemeClr>
                </a:solidFill>
                <a:effectLst/>
              </a:rPr>
              <a:t/>
            </a:r>
            <a:br>
              <a:rPr lang="fr-FR" sz="2000" dirty="0">
                <a:solidFill>
                  <a:schemeClr val="tx2">
                    <a:satMod val="130000"/>
                  </a:schemeClr>
                </a:solidFill>
                <a:effectLst/>
              </a:rPr>
            </a:br>
            <a:r>
              <a:rPr lang="fr-FR" sz="2000" b="1" dirty="0">
                <a:solidFill>
                  <a:srgbClr val="00B050"/>
                </a:solidFill>
                <a:effectLst/>
              </a:rPr>
              <a:t>LF 2022: </a:t>
            </a:r>
            <a:r>
              <a:rPr lang="fr-FR" sz="2000" b="1" dirty="0">
                <a:solidFill>
                  <a:schemeClr val="tx2">
                    <a:satMod val="130000"/>
                  </a:schemeClr>
                </a:solidFill>
                <a:effectLst/>
              </a:rPr>
              <a:t>Tableau synthétique de révision des </a:t>
            </a:r>
            <a:r>
              <a:rPr lang="fr-FR" sz="2000" b="1" dirty="0">
                <a:solidFill>
                  <a:srgbClr val="FF0000"/>
                </a:solidFill>
                <a:effectLst/>
              </a:rPr>
              <a:t>seuils de déductibilité des charges</a:t>
            </a:r>
            <a:br>
              <a:rPr lang="fr-FR" sz="2000" b="1" dirty="0">
                <a:solidFill>
                  <a:srgbClr val="FF0000"/>
                </a:solidFill>
                <a:effectLst/>
              </a:rPr>
            </a:br>
            <a:r>
              <a:rPr lang="fr-FR" sz="2000" b="1" dirty="0">
                <a:solidFill>
                  <a:schemeClr val="tx2">
                    <a:satMod val="130000"/>
                  </a:schemeClr>
                </a:solidFill>
                <a:effectLst/>
              </a:rPr>
              <a:t> </a:t>
            </a:r>
            <a:br>
              <a:rPr lang="fr-FR" sz="2000" b="1" dirty="0">
                <a:solidFill>
                  <a:schemeClr val="tx2">
                    <a:satMod val="130000"/>
                  </a:schemeClr>
                </a:solidFill>
                <a:effectLst/>
              </a:rPr>
            </a:br>
            <a:endParaRPr lang="fr-FR" sz="2000" b="1" dirty="0">
              <a:solidFill>
                <a:schemeClr val="tx2">
                  <a:satMod val="130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26044878"/>
              </p:ext>
            </p:extLst>
          </p:nvPr>
        </p:nvGraphicFramePr>
        <p:xfrm>
          <a:off x="1544638" y="541338"/>
          <a:ext cx="8943976" cy="6056310"/>
        </p:xfrm>
        <a:graphic>
          <a:graphicData uri="http://schemas.openxmlformats.org/drawingml/2006/table">
            <a:tbl>
              <a:tblPr firstRow="1" firstCol="1" bandRow="1"/>
              <a:tblGrid>
                <a:gridCol w="1979217">
                  <a:extLst>
                    <a:ext uri="{9D8B030D-6E8A-4147-A177-3AD203B41FA5}">
                      <a16:colId xmlns:a16="http://schemas.microsoft.com/office/drawing/2014/main" val="20000"/>
                    </a:ext>
                  </a:extLst>
                </a:gridCol>
                <a:gridCol w="2419331">
                  <a:extLst>
                    <a:ext uri="{9D8B030D-6E8A-4147-A177-3AD203B41FA5}">
                      <a16:colId xmlns:a16="http://schemas.microsoft.com/office/drawing/2014/main" val="20001"/>
                    </a:ext>
                  </a:extLst>
                </a:gridCol>
                <a:gridCol w="2213282">
                  <a:extLst>
                    <a:ext uri="{9D8B030D-6E8A-4147-A177-3AD203B41FA5}">
                      <a16:colId xmlns:a16="http://schemas.microsoft.com/office/drawing/2014/main" val="20002"/>
                    </a:ext>
                  </a:extLst>
                </a:gridCol>
                <a:gridCol w="2332146">
                  <a:extLst>
                    <a:ext uri="{9D8B030D-6E8A-4147-A177-3AD203B41FA5}">
                      <a16:colId xmlns:a16="http://schemas.microsoft.com/office/drawing/2014/main" val="20003"/>
                    </a:ext>
                  </a:extLst>
                </a:gridCol>
              </a:tblGrid>
              <a:tr h="865187">
                <a:tc gridSpan="2">
                  <a:txBody>
                    <a:bodyPr/>
                    <a:lstStyle/>
                    <a:p>
                      <a:pPr algn="ctr">
                        <a:lnSpc>
                          <a:spcPct val="115000"/>
                        </a:lnSpc>
                        <a:spcAft>
                          <a:spcPts val="0"/>
                        </a:spcAft>
                      </a:pPr>
                      <a:r>
                        <a:rPr lang="fr-FR"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Nature de la charge</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Anciens Seuils 2021</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Nouveaux Seuils 2022</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9487">
                <a:tc rowSpan="3">
                  <a:txBody>
                    <a:bodyPr/>
                    <a:lstStyle/>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Véhicules de tourisme</a:t>
                      </a:r>
                      <a:endParaRPr lang="fr-FR"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1-Amortissement</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1.000.000 </a:t>
                      </a:r>
                      <a:r>
                        <a:rPr lang="fr-FR" sz="20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DA </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3.000.000 </a:t>
                      </a:r>
                      <a:r>
                        <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DA</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7781">
                <a:tc vMerge="1">
                  <a:txBody>
                    <a:bodyPr/>
                    <a:lstStyle/>
                    <a:p>
                      <a:endParaRPr lang="fr-FR"/>
                    </a:p>
                  </a:txBody>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2-Entretien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réparation</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Non déductibles</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20.000 DA –véhicule/an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8294">
                <a:tc vMerge="1">
                  <a:txBody>
                    <a:bodyPr/>
                    <a:lstStyle/>
                    <a:p>
                      <a:endParaRPr lang="fr-FR"/>
                    </a:p>
                  </a:txBody>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3-Loyers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Non déductibles</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solidFill>
                            <a:srgbClr val="0070C0"/>
                          </a:solidFill>
                          <a:effectLst/>
                          <a:latin typeface="Calibri" panose="020F0502020204030204" pitchFamily="34" charset="0"/>
                          <a:ea typeface="Calibri" panose="020F0502020204030204" pitchFamily="34" charset="0"/>
                          <a:cs typeface="Arial" panose="020B0604020202020204" pitchFamily="34" charset="0"/>
                        </a:rPr>
                        <a:t>200.000 DA/an</a:t>
                      </a:r>
                      <a:endParaRPr lang="fr-FR"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4-Cadeaux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publicitaires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500 DA/ unité</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solidFill>
                            <a:srgbClr val="0070C0"/>
                          </a:solidFill>
                          <a:effectLst/>
                          <a:latin typeface="Calibri" panose="020F0502020204030204" pitchFamily="34" charset="0"/>
                          <a:ea typeface="Calibri" panose="020F0502020204030204" pitchFamily="34" charset="0"/>
                          <a:cs typeface="Arial" panose="020B0604020202020204" pitchFamily="34" charset="0"/>
                        </a:rPr>
                        <a:t>1.000 DA/unité – max 500.000 DA/an</a:t>
                      </a:r>
                      <a:endParaRPr lang="fr-FR"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5-Dons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à caractère humanitaire</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2.000.000 DA/an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4.000.000 DA/an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6-Montant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faible valeur d’actifs immobilisés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30.000 DA/bien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60.000 DA/bien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81424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02053"/>
            <a:ext cx="9144000" cy="490538"/>
          </a:xfrm>
        </p:spPr>
        <p:txBody>
          <a:bodyPr>
            <a:normAutofit fontScale="90000"/>
          </a:bodyPr>
          <a:lstStyle/>
          <a:p>
            <a:pPr algn="ctr" eaLnBrk="1" fontAlgn="auto" hangingPunct="1">
              <a:spcAft>
                <a:spcPts val="0"/>
              </a:spcAft>
              <a:defRPr/>
            </a:pPr>
            <a:r>
              <a:rPr lang="fr-FR" sz="2000" dirty="0">
                <a:solidFill>
                  <a:schemeClr val="tx2">
                    <a:satMod val="130000"/>
                  </a:schemeClr>
                </a:solidFill>
                <a:effectLst/>
              </a:rPr>
              <a:t/>
            </a:r>
            <a:br>
              <a:rPr lang="fr-FR" sz="2000" dirty="0">
                <a:solidFill>
                  <a:schemeClr val="tx2">
                    <a:satMod val="130000"/>
                  </a:schemeClr>
                </a:solidFill>
                <a:effectLst/>
              </a:rPr>
            </a:br>
            <a:r>
              <a:rPr lang="fr-FR" sz="2000" dirty="0">
                <a:solidFill>
                  <a:schemeClr val="tx2">
                    <a:satMod val="130000"/>
                  </a:schemeClr>
                </a:solidFill>
                <a:effectLst/>
              </a:rPr>
              <a:t/>
            </a:r>
            <a:br>
              <a:rPr lang="fr-FR" sz="2000" dirty="0">
                <a:solidFill>
                  <a:schemeClr val="tx2">
                    <a:satMod val="130000"/>
                  </a:schemeClr>
                </a:solidFill>
                <a:effectLst/>
              </a:rPr>
            </a:br>
            <a:r>
              <a:rPr lang="fr-FR" sz="2000" b="1" dirty="0">
                <a:solidFill>
                  <a:srgbClr val="00B050"/>
                </a:solidFill>
                <a:effectLst/>
              </a:rPr>
              <a:t>LF 2022: </a:t>
            </a:r>
            <a:r>
              <a:rPr lang="fr-FR" sz="2000" b="1" dirty="0">
                <a:solidFill>
                  <a:schemeClr val="tx2">
                    <a:satMod val="130000"/>
                  </a:schemeClr>
                </a:solidFill>
                <a:effectLst/>
              </a:rPr>
              <a:t>Tableau synthétique de révision des </a:t>
            </a:r>
            <a:r>
              <a:rPr lang="fr-FR" sz="2000" b="1" dirty="0">
                <a:solidFill>
                  <a:srgbClr val="FF0000"/>
                </a:solidFill>
                <a:effectLst/>
              </a:rPr>
              <a:t>seuils de déductibilité des charges</a:t>
            </a:r>
            <a:br>
              <a:rPr lang="fr-FR" sz="2000" b="1" dirty="0">
                <a:solidFill>
                  <a:srgbClr val="FF0000"/>
                </a:solidFill>
                <a:effectLst/>
              </a:rPr>
            </a:br>
            <a:r>
              <a:rPr lang="fr-FR" sz="2000" b="1" dirty="0">
                <a:solidFill>
                  <a:schemeClr val="tx2">
                    <a:satMod val="130000"/>
                  </a:schemeClr>
                </a:solidFill>
                <a:effectLst/>
              </a:rPr>
              <a:t> </a:t>
            </a:r>
            <a:br>
              <a:rPr lang="fr-FR" sz="2000" b="1" dirty="0">
                <a:solidFill>
                  <a:schemeClr val="tx2">
                    <a:satMod val="130000"/>
                  </a:schemeClr>
                </a:solidFill>
                <a:effectLst/>
              </a:rPr>
            </a:br>
            <a:endParaRPr lang="fr-FR" sz="2000" b="1" dirty="0">
              <a:solidFill>
                <a:schemeClr val="tx2">
                  <a:satMod val="130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2175036"/>
              </p:ext>
            </p:extLst>
          </p:nvPr>
        </p:nvGraphicFramePr>
        <p:xfrm>
          <a:off x="1406436" y="297044"/>
          <a:ext cx="9866811" cy="6363427"/>
        </p:xfrm>
        <a:graphic>
          <a:graphicData uri="http://schemas.openxmlformats.org/drawingml/2006/table">
            <a:tbl>
              <a:tblPr firstRow="1" firstCol="1" bandRow="1"/>
              <a:tblGrid>
                <a:gridCol w="2183432">
                  <a:extLst>
                    <a:ext uri="{9D8B030D-6E8A-4147-A177-3AD203B41FA5}">
                      <a16:colId xmlns:a16="http://schemas.microsoft.com/office/drawing/2014/main" val="20000"/>
                    </a:ext>
                  </a:extLst>
                </a:gridCol>
                <a:gridCol w="2668957">
                  <a:extLst>
                    <a:ext uri="{9D8B030D-6E8A-4147-A177-3AD203B41FA5}">
                      <a16:colId xmlns:a16="http://schemas.microsoft.com/office/drawing/2014/main" val="20001"/>
                    </a:ext>
                  </a:extLst>
                </a:gridCol>
                <a:gridCol w="2441647">
                  <a:extLst>
                    <a:ext uri="{9D8B030D-6E8A-4147-A177-3AD203B41FA5}">
                      <a16:colId xmlns:a16="http://schemas.microsoft.com/office/drawing/2014/main" val="20002"/>
                    </a:ext>
                  </a:extLst>
                </a:gridCol>
                <a:gridCol w="2572775">
                  <a:extLst>
                    <a:ext uri="{9D8B030D-6E8A-4147-A177-3AD203B41FA5}">
                      <a16:colId xmlns:a16="http://schemas.microsoft.com/office/drawing/2014/main" val="20003"/>
                    </a:ext>
                  </a:extLst>
                </a:gridCol>
              </a:tblGrid>
              <a:tr h="498935">
                <a:tc gridSpan="2">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Nature de la charge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800" b="1">
                          <a:solidFill>
                            <a:srgbClr val="00B050"/>
                          </a:solidFill>
                          <a:effectLst/>
                          <a:latin typeface="Calibri" panose="020F0502020204030204" pitchFamily="34" charset="0"/>
                          <a:ea typeface="Calibri" panose="020F0502020204030204" pitchFamily="34" charset="0"/>
                          <a:cs typeface="Arial" panose="020B0604020202020204" pitchFamily="34" charset="0"/>
                        </a:rPr>
                        <a:t>Anciens Seuils 2021</a:t>
                      </a:r>
                      <a:endParaRPr lang="fr-FR"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Nouveaux Seuils 2022</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1896">
                <a:tc rowSpan="7">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Liste des autres charges dont les seuils n’ont pas subis de modification par la LF 2022</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1-Frais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d’assistance technique, compta et fin</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 FG et 5%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-07% CA pour bureaux d’étude et d’ingénierie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1896">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2-Intérêts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aux associés et entre sociétés apparentées</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TIEM de la BA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-Libération total du K et montant n’excédant pas 50%</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546">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3-Frais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siège </a:t>
                      </a: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642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4-Charges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réglées en espèces</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Montant TTC +300.000 DA par facture</a:t>
                      </a:r>
                      <a:endParaRPr lang="fr-FR"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LF</a:t>
                      </a:r>
                      <a:r>
                        <a:rPr lang="fr-FR" sz="1800" b="1" baseline="0"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2023 : </a:t>
                      </a:r>
                      <a:r>
                        <a:rPr lang="fr-FR" sz="1800" b="1" baseline="0"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1.000.000 DA</a:t>
                      </a:r>
                    </a:p>
                    <a:p>
                      <a:pPr algn="ctr">
                        <a:lnSpc>
                          <a:spcPct val="115000"/>
                        </a:lnSpc>
                        <a:spcAft>
                          <a:spcPts val="0"/>
                        </a:spcAft>
                      </a:pPr>
                      <a:r>
                        <a:rPr lang="fr-FR" sz="1800" b="1" baseline="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Q: Ver Bancaire ?</a:t>
                      </a:r>
                      <a:endParaRPr lang="fr-FR"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0948">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5-Sponsoring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parrainage </a:t>
                      </a: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sportif et culturel</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 CA- Max 30.000.000 DA/an</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439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6-Promotion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publicité médicale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0439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7-Dépenses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R/D</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10% BCE – Max 100.000.000 DA/an</a:t>
                      </a:r>
                      <a:endParaRPr lang="fr-FR"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LF</a:t>
                      </a:r>
                      <a:r>
                        <a:rPr lang="fr-FR" sz="1800" b="1" baseline="0"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2023: </a:t>
                      </a:r>
                      <a:r>
                        <a:rPr lang="fr-FR" sz="1800" b="1" baseline="0"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30% (200.000.000 DA/an)</a:t>
                      </a:r>
                      <a:endParaRPr lang="fr-FR" sz="18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41603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1"/>
          <p:cNvSpPr>
            <a:spLocks noChangeArrowheads="1"/>
          </p:cNvSpPr>
          <p:nvPr/>
        </p:nvSpPr>
        <p:spPr bwMode="auto">
          <a:xfrm>
            <a:off x="1524000" y="1508125"/>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fr-FR" sz="2000" b="1" u="sng">
              <a:solidFill>
                <a:srgbClr val="000000"/>
              </a:solidFill>
            </a:endParaRPr>
          </a:p>
          <a:p>
            <a:pPr eaLnBrk="0" fontAlgn="base" hangingPunct="0">
              <a:spcAft>
                <a:spcPct val="0"/>
              </a:spcAft>
            </a:pPr>
            <a:endParaRPr lang="fr-FR" sz="2000">
              <a:solidFill>
                <a:srgbClr val="000000"/>
              </a:solidFill>
            </a:endParaRPr>
          </a:p>
          <a:p>
            <a:pPr algn="ctr" eaLnBrk="0" fontAlgn="base" hangingPunct="0">
              <a:spcAft>
                <a:spcPct val="0"/>
              </a:spcAft>
              <a:buFontTx/>
              <a:buNone/>
            </a:pPr>
            <a:r>
              <a:rPr lang="fr-FR" sz="2000" b="1">
                <a:solidFill>
                  <a:srgbClr val="FF0000"/>
                </a:solidFill>
              </a:rPr>
              <a:t>Les réintégrations :</a:t>
            </a:r>
          </a:p>
          <a:p>
            <a:pPr eaLnBrk="0" fontAlgn="base" hangingPunct="0">
              <a:spcAft>
                <a:spcPct val="0"/>
              </a:spcAft>
              <a:buFontTx/>
              <a:buNone/>
            </a:pPr>
            <a:endParaRPr lang="fr-FR" sz="2000">
              <a:solidFill>
                <a:srgbClr val="000000"/>
              </a:solidFill>
            </a:endParaRPr>
          </a:p>
          <a:p>
            <a:pPr eaLnBrk="0" fontAlgn="base" hangingPunct="0">
              <a:spcAft>
                <a:spcPct val="0"/>
              </a:spcAft>
              <a:buFontTx/>
              <a:buNone/>
            </a:pPr>
            <a:r>
              <a:rPr lang="fr-FR" sz="2000">
                <a:solidFill>
                  <a:srgbClr val="000000"/>
                </a:solidFill>
              </a:rPr>
              <a:t>	</a:t>
            </a:r>
            <a:endParaRPr lang="fr-FR" sz="2000" b="1">
              <a:solidFill>
                <a:srgbClr val="0070C0"/>
              </a:solidFill>
            </a:endParaRPr>
          </a:p>
          <a:p>
            <a:pPr eaLnBrk="0" fontAlgn="base" hangingPunct="0">
              <a:spcAft>
                <a:spcPct val="0"/>
              </a:spcAft>
            </a:pPr>
            <a:r>
              <a:rPr lang="fr-FR" sz="2000">
                <a:solidFill>
                  <a:srgbClr val="000000"/>
                </a:solidFill>
              </a:rPr>
              <a:t>	Dans ce qui suit, on présentera les </a:t>
            </a:r>
            <a:r>
              <a:rPr lang="fr-FR" sz="2000" b="1">
                <a:solidFill>
                  <a:srgbClr val="00B050"/>
                </a:solidFill>
              </a:rPr>
              <a:t>réintégrations listées dans le tableau annexe n°09</a:t>
            </a:r>
            <a:r>
              <a:rPr lang="fr-FR" sz="2000">
                <a:solidFill>
                  <a:srgbClr val="000000"/>
                </a:solidFill>
              </a:rPr>
              <a:t> et celles non prévues dans ledit tableau </a:t>
            </a:r>
            <a:r>
              <a:rPr lang="fr-FR" sz="2000" b="1">
                <a:solidFill>
                  <a:srgbClr val="FF0000"/>
                </a:solidFill>
              </a:rPr>
              <a:t>(autres réintégrations).</a:t>
            </a:r>
          </a:p>
          <a:p>
            <a:pPr eaLnBrk="0" fontAlgn="base" hangingPunct="0">
              <a:spcBef>
                <a:spcPct val="0"/>
              </a:spcBef>
              <a:spcAft>
                <a:spcPct val="0"/>
              </a:spcAft>
              <a:buFontTx/>
              <a:buNone/>
            </a:pPr>
            <a:endParaRPr lang="fr-FR" sz="2000" b="1" u="sng">
              <a:solidFill>
                <a:srgbClr val="000000"/>
              </a:solidFill>
            </a:endParaRPr>
          </a:p>
          <a:p>
            <a:pPr eaLnBrk="0" fontAlgn="base" hangingPunct="0">
              <a:spcBef>
                <a:spcPct val="0"/>
              </a:spcBef>
              <a:spcAft>
                <a:spcPct val="0"/>
              </a:spcAft>
              <a:buFontTx/>
              <a:buNone/>
            </a:pPr>
            <a:r>
              <a:rPr lang="fr-FR" sz="2000" b="1">
                <a:solidFill>
                  <a:srgbClr val="000000"/>
                </a:solidFill>
              </a:rPr>
              <a:t> </a:t>
            </a:r>
            <a:r>
              <a:rPr lang="fr-FR" sz="2000" b="1">
                <a:solidFill>
                  <a:srgbClr val="000000"/>
                </a:solidFill>
                <a:latin typeface="Calibri" panose="020F0502020204030204" pitchFamily="34" charset="0"/>
                <a:cs typeface="Times New Roman" panose="02020603050405020304" pitchFamily="18" charset="0"/>
              </a:rPr>
              <a:t> </a:t>
            </a:r>
            <a:endParaRPr lang="fr-FR" sz="20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endParaRPr lang="fr-FR" sz="2000">
              <a:solidFill>
                <a:srgbClr val="000000"/>
              </a:solidFill>
            </a:endParaRPr>
          </a:p>
        </p:txBody>
      </p:sp>
    </p:spTree>
    <p:extLst>
      <p:ext uri="{BB962C8B-B14F-4D97-AF65-F5344CB8AC3E}">
        <p14:creationId xmlns:p14="http://schemas.microsoft.com/office/powerpoint/2010/main" val="76349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F655F84-283F-42E5-99E5-005036ADEEC2}" type="slidenum">
              <a:rPr lang="es-ES" altLang="fr-FR" sz="1400">
                <a:solidFill>
                  <a:srgbClr val="000000"/>
                </a:solidFill>
              </a:rPr>
              <a:pPr>
                <a:spcBef>
                  <a:spcPct val="0"/>
                </a:spcBef>
                <a:buFontTx/>
                <a:buNone/>
              </a:pPr>
              <a:t>54</a:t>
            </a:fld>
            <a:endParaRPr lang="es-ES" altLang="fr-FR" sz="1400">
              <a:solidFill>
                <a:srgbClr val="000000"/>
              </a:solidFill>
            </a:endParaRPr>
          </a:p>
        </p:txBody>
      </p:sp>
      <p:sp>
        <p:nvSpPr>
          <p:cNvPr id="730115" name="Rectangle 2"/>
          <p:cNvSpPr>
            <a:spLocks noChangeArrowheads="1"/>
          </p:cNvSpPr>
          <p:nvPr/>
        </p:nvSpPr>
        <p:spPr bwMode="auto">
          <a:xfrm>
            <a:off x="1524000" y="260351"/>
            <a:ext cx="90360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fr-FR" sz="240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buFontTx/>
              <a:buNone/>
            </a:pPr>
            <a:r>
              <a:rPr lang="fr-FR" sz="2400">
                <a:solidFill>
                  <a:srgbClr val="000000"/>
                </a:solidFill>
              </a:rPr>
              <a:t> </a:t>
            </a:r>
          </a:p>
          <a:p>
            <a:pPr eaLnBrk="0" fontAlgn="base" hangingPunct="0">
              <a:spcBef>
                <a:spcPct val="0"/>
              </a:spcBef>
              <a:spcAft>
                <a:spcPct val="0"/>
              </a:spcAft>
              <a:buFontTx/>
              <a:buNone/>
            </a:pPr>
            <a:endParaRPr lang="fr-FR" sz="2400">
              <a:solidFill>
                <a:srgbClr val="000000"/>
              </a:solidFill>
            </a:endParaRPr>
          </a:p>
          <a:p>
            <a:pPr algn="ctr" eaLnBrk="0" fontAlgn="base" hangingPunct="0">
              <a:spcBef>
                <a:spcPct val="0"/>
              </a:spcBef>
              <a:spcAft>
                <a:spcPct val="0"/>
              </a:spcAft>
              <a:buFontTx/>
              <a:buNone/>
            </a:pPr>
            <a:r>
              <a:rPr lang="fr-FR" sz="2400" b="1">
                <a:solidFill>
                  <a:srgbClr val="000000"/>
                </a:solidFill>
              </a:rPr>
              <a:t>-Autres réintégrations :</a:t>
            </a:r>
            <a:endParaRPr lang="fr-FR" sz="2400">
              <a:solidFill>
                <a:srgbClr val="000000"/>
              </a:solidFill>
            </a:endParaRPr>
          </a:p>
          <a:p>
            <a:pPr eaLnBrk="0" fontAlgn="base" hangingPunct="0">
              <a:spcBef>
                <a:spcPct val="0"/>
              </a:spcBef>
              <a:spcAft>
                <a:spcPct val="0"/>
              </a:spcAft>
              <a:buFontTx/>
              <a:buNone/>
            </a:pPr>
            <a:endParaRPr lang="fr-FR" sz="2400">
              <a:solidFill>
                <a:srgbClr val="000000"/>
              </a:solidFill>
            </a:endParaRPr>
          </a:p>
          <a:p>
            <a:pPr eaLnBrk="0" fontAlgn="base" hangingPunct="0">
              <a:spcBef>
                <a:spcPct val="0"/>
              </a:spcBef>
              <a:spcAft>
                <a:spcPct val="0"/>
              </a:spcAft>
              <a:buFontTx/>
              <a:buNone/>
            </a:pPr>
            <a:endParaRPr lang="fr-FR" sz="2400">
              <a:solidFill>
                <a:srgbClr val="000000"/>
              </a:solidFill>
            </a:endParaRPr>
          </a:p>
          <a:p>
            <a:pPr eaLnBrk="0" fontAlgn="base" hangingPunct="0">
              <a:spcBef>
                <a:spcPct val="0"/>
              </a:spcBef>
              <a:spcAft>
                <a:spcPct val="0"/>
              </a:spcAft>
              <a:buFontTx/>
              <a:buNone/>
            </a:pPr>
            <a:r>
              <a:rPr lang="fr-FR" sz="2400">
                <a:solidFill>
                  <a:srgbClr val="000000"/>
                </a:solidFill>
              </a:rPr>
              <a:t>	Il s’agit des réintégrations non listées dans le tableau n°09 de la liasse fiscale et dont le cumul est à inscrire dans la dernière rubrique </a:t>
            </a:r>
            <a:r>
              <a:rPr lang="fr-FR" sz="2400" b="1">
                <a:solidFill>
                  <a:srgbClr val="FF0000"/>
                </a:solidFill>
              </a:rPr>
              <a:t>« Autres », </a:t>
            </a:r>
            <a:r>
              <a:rPr lang="fr-FR" sz="2400">
                <a:solidFill>
                  <a:srgbClr val="000000"/>
                </a:solidFill>
              </a:rPr>
              <a:t>avec précision de leur nature dans un </a:t>
            </a:r>
            <a:r>
              <a:rPr lang="fr-FR" sz="2400" b="1">
                <a:solidFill>
                  <a:srgbClr val="00B050"/>
                </a:solidFill>
              </a:rPr>
              <a:t>état annexe détaillé. </a:t>
            </a:r>
          </a:p>
          <a:p>
            <a:pPr eaLnBrk="0" fontAlgn="base" hangingPunct="0">
              <a:spcBef>
                <a:spcPct val="0"/>
              </a:spcBef>
              <a:spcAft>
                <a:spcPct val="0"/>
              </a:spcAft>
              <a:buFontTx/>
              <a:buNone/>
            </a:pPr>
            <a:endParaRPr lang="fr-FR" sz="2400">
              <a:solidFill>
                <a:srgbClr val="000000"/>
              </a:solidFill>
            </a:endParaRPr>
          </a:p>
          <a:p>
            <a:pPr eaLnBrk="0" fontAlgn="base" hangingPunct="0">
              <a:spcBef>
                <a:spcPct val="0"/>
              </a:spcBef>
              <a:spcAft>
                <a:spcPct val="0"/>
              </a:spcAft>
              <a:buFontTx/>
              <a:buNone/>
            </a:pPr>
            <a:endParaRPr lang="fr-FR" sz="2400">
              <a:solidFill>
                <a:srgbClr val="000000"/>
              </a:solidFill>
            </a:endParaRPr>
          </a:p>
          <a:p>
            <a:pPr eaLnBrk="0" fontAlgn="base" hangingPunct="0">
              <a:spcBef>
                <a:spcPct val="0"/>
              </a:spcBef>
              <a:spcAft>
                <a:spcPct val="0"/>
              </a:spcAft>
              <a:buFontTx/>
              <a:buNone/>
            </a:pPr>
            <a:endParaRPr lang="fr-FR" sz="2400">
              <a:solidFill>
                <a:srgbClr val="000000"/>
              </a:solidFill>
            </a:endParaRPr>
          </a:p>
          <a:p>
            <a:pPr eaLnBrk="0" fontAlgn="base" hangingPunct="0">
              <a:spcBef>
                <a:spcPct val="0"/>
              </a:spcBef>
              <a:spcAft>
                <a:spcPct val="0"/>
              </a:spcAft>
              <a:buFontTx/>
              <a:buNone/>
            </a:pPr>
            <a:endParaRPr lang="fr-FR" sz="2400">
              <a:solidFill>
                <a:srgbClr val="000000"/>
              </a:solidFill>
            </a:endParaRPr>
          </a:p>
        </p:txBody>
      </p:sp>
    </p:spTree>
    <p:extLst>
      <p:ext uri="{BB962C8B-B14F-4D97-AF65-F5344CB8AC3E}">
        <p14:creationId xmlns:p14="http://schemas.microsoft.com/office/powerpoint/2010/main" val="31845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42F9A60-42FE-4965-B24D-E822609E4EB6}" type="slidenum">
              <a:rPr lang="es-ES" altLang="fr-FR" sz="1400">
                <a:solidFill>
                  <a:srgbClr val="000000"/>
                </a:solidFill>
              </a:rPr>
              <a:pPr>
                <a:spcBef>
                  <a:spcPct val="0"/>
                </a:spcBef>
                <a:buFontTx/>
                <a:buNone/>
              </a:pPr>
              <a:t>55</a:t>
            </a:fld>
            <a:endParaRPr lang="es-ES" altLang="fr-FR" sz="1400">
              <a:solidFill>
                <a:srgbClr val="000000"/>
              </a:solidFill>
            </a:endParaRPr>
          </a:p>
        </p:txBody>
      </p:sp>
      <p:sp>
        <p:nvSpPr>
          <p:cNvPr id="731139" name="Rectangle 2"/>
          <p:cNvSpPr>
            <a:spLocks noChangeArrowheads="1"/>
          </p:cNvSpPr>
          <p:nvPr/>
        </p:nvSpPr>
        <p:spPr bwMode="auto">
          <a:xfrm>
            <a:off x="1524000" y="1"/>
            <a:ext cx="903605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fr-FR" sz="2000" b="1" dirty="0">
                <a:solidFill>
                  <a:srgbClr val="FFFFFF"/>
                </a:solidFill>
              </a:rPr>
              <a:t>-Autres réintégrations </a:t>
            </a:r>
          </a:p>
          <a:p>
            <a:pPr algn="ctr" eaLnBrk="0" fontAlgn="base" hangingPunct="0">
              <a:spcBef>
                <a:spcPct val="0"/>
              </a:spcBef>
              <a:spcAft>
                <a:spcPct val="0"/>
              </a:spcAft>
              <a:buFontTx/>
              <a:buNone/>
            </a:pPr>
            <a:r>
              <a:rPr lang="fr-FR" sz="2000" b="1" dirty="0" smtClean="0">
                <a:solidFill>
                  <a:srgbClr val="FFFFFF"/>
                </a:solidFill>
              </a:rPr>
              <a:t>--Principales </a:t>
            </a:r>
            <a:r>
              <a:rPr lang="fr-FR" sz="2000" b="1" dirty="0">
                <a:solidFill>
                  <a:srgbClr val="FFFFFF"/>
                </a:solidFill>
              </a:rPr>
              <a:t>divergences entre comptabilité et fiscalité: </a:t>
            </a:r>
          </a:p>
          <a:p>
            <a:pPr eaLnBrk="0" fontAlgn="base" hangingPunct="0">
              <a:spcBef>
                <a:spcPct val="0"/>
              </a:spcBef>
              <a:spcAft>
                <a:spcPct val="0"/>
              </a:spcAft>
              <a:buFontTx/>
              <a:buNone/>
            </a:pPr>
            <a:r>
              <a:rPr lang="fr-FR" sz="2000" b="1" dirty="0" smtClean="0">
                <a:solidFill>
                  <a:srgbClr val="000000"/>
                </a:solidFill>
              </a:rPr>
              <a:t>	</a:t>
            </a:r>
            <a:r>
              <a:rPr lang="fr-FR" sz="2000" b="1" dirty="0" smtClean="0">
                <a:solidFill>
                  <a:srgbClr val="0070C0"/>
                </a:solidFill>
              </a:rPr>
              <a:t>-Opérations de retraitement avec ID (divergences temporelles)</a:t>
            </a:r>
            <a:endParaRPr lang="fr-FR" sz="2000" b="1" dirty="0" smtClean="0">
              <a:solidFill>
                <a:srgbClr val="000000"/>
              </a:solidFill>
            </a:endParaRPr>
          </a:p>
          <a:p>
            <a:pPr eaLnBrk="0" fontAlgn="base" hangingPunct="0">
              <a:spcBef>
                <a:spcPct val="0"/>
              </a:spcBef>
              <a:spcAft>
                <a:spcPct val="0"/>
              </a:spcAft>
              <a:buFontTx/>
              <a:buAutoNum type="arabicParenR"/>
            </a:pPr>
            <a:r>
              <a:rPr lang="fr-FR" sz="2000" b="1" dirty="0">
                <a:solidFill>
                  <a:srgbClr val="000000"/>
                </a:solidFill>
              </a:rPr>
              <a:t> Engagement et trésorerie</a:t>
            </a:r>
          </a:p>
          <a:p>
            <a:pPr eaLnBrk="0" fontAlgn="base" hangingPunct="0">
              <a:spcBef>
                <a:spcPct val="0"/>
              </a:spcBef>
              <a:spcAft>
                <a:spcPct val="0"/>
              </a:spcAft>
              <a:buFontTx/>
              <a:buAutoNum type="arabicParenR"/>
            </a:pPr>
            <a:r>
              <a:rPr lang="fr-FR" sz="2000" b="1" dirty="0" smtClean="0">
                <a:solidFill>
                  <a:srgbClr val="000000"/>
                </a:solidFill>
              </a:rPr>
              <a:t> Prééminence économique (crédit-bail)</a:t>
            </a:r>
            <a:endParaRPr lang="fr-FR" sz="2000" b="1" dirty="0">
              <a:solidFill>
                <a:srgbClr val="000000"/>
              </a:solidFill>
            </a:endParaRPr>
          </a:p>
          <a:p>
            <a:pPr eaLnBrk="0" fontAlgn="base" hangingPunct="0">
              <a:spcBef>
                <a:spcPct val="0"/>
              </a:spcBef>
              <a:spcAft>
                <a:spcPct val="0"/>
              </a:spcAft>
              <a:buFontTx/>
              <a:buAutoNum type="arabicParenR"/>
            </a:pPr>
            <a:r>
              <a:rPr lang="fr-FR" sz="2000" b="1" dirty="0">
                <a:solidFill>
                  <a:srgbClr val="000000"/>
                </a:solidFill>
              </a:rPr>
              <a:t> Cout d’entrée (cout d’acquisition VO)</a:t>
            </a:r>
          </a:p>
          <a:p>
            <a:pPr eaLnBrk="0" fontAlgn="base" hangingPunct="0">
              <a:spcBef>
                <a:spcPct val="0"/>
              </a:spcBef>
              <a:spcAft>
                <a:spcPct val="0"/>
              </a:spcAft>
              <a:buFontTx/>
              <a:buAutoNum type="arabicParenR"/>
            </a:pPr>
            <a:r>
              <a:rPr lang="fr-FR" sz="2000" b="1" dirty="0">
                <a:solidFill>
                  <a:srgbClr val="000000"/>
                </a:solidFill>
              </a:rPr>
              <a:t> Test de dépréciation</a:t>
            </a:r>
          </a:p>
          <a:p>
            <a:pPr eaLnBrk="0" fontAlgn="base" hangingPunct="0">
              <a:spcBef>
                <a:spcPct val="0"/>
              </a:spcBef>
              <a:spcAft>
                <a:spcPct val="0"/>
              </a:spcAft>
              <a:buFontTx/>
              <a:buAutoNum type="arabicParenR"/>
            </a:pPr>
            <a:r>
              <a:rPr lang="fr-FR" sz="2000" b="1" dirty="0">
                <a:solidFill>
                  <a:srgbClr val="000000"/>
                </a:solidFill>
              </a:rPr>
              <a:t> Faible valeur</a:t>
            </a:r>
          </a:p>
          <a:p>
            <a:pPr eaLnBrk="0" fontAlgn="base" hangingPunct="0">
              <a:spcBef>
                <a:spcPct val="0"/>
              </a:spcBef>
              <a:spcAft>
                <a:spcPct val="0"/>
              </a:spcAft>
              <a:buFontTx/>
              <a:buAutoNum type="arabicParenR"/>
            </a:pPr>
            <a:r>
              <a:rPr lang="fr-FR" sz="2000" b="1" dirty="0">
                <a:solidFill>
                  <a:srgbClr val="000000"/>
                </a:solidFill>
              </a:rPr>
              <a:t> Composants</a:t>
            </a:r>
          </a:p>
          <a:p>
            <a:pPr eaLnBrk="0" fontAlgn="base" hangingPunct="0">
              <a:spcBef>
                <a:spcPct val="0"/>
              </a:spcBef>
              <a:spcAft>
                <a:spcPct val="0"/>
              </a:spcAft>
              <a:buFontTx/>
              <a:buAutoNum type="arabicParenR"/>
            </a:pPr>
            <a:r>
              <a:rPr lang="fr-FR" sz="2000" b="1" dirty="0">
                <a:solidFill>
                  <a:srgbClr val="000000"/>
                </a:solidFill>
              </a:rPr>
              <a:t> Cout de démantèlement</a:t>
            </a:r>
          </a:p>
          <a:p>
            <a:pPr eaLnBrk="0" fontAlgn="base" hangingPunct="0">
              <a:spcBef>
                <a:spcPct val="0"/>
              </a:spcBef>
              <a:spcAft>
                <a:spcPct val="0"/>
              </a:spcAft>
              <a:buFontTx/>
              <a:buAutoNum type="arabicParenR"/>
            </a:pPr>
            <a:r>
              <a:rPr lang="fr-FR" sz="2000" b="1" dirty="0">
                <a:solidFill>
                  <a:srgbClr val="000000"/>
                </a:solidFill>
              </a:rPr>
              <a:t> Base d’amortissement</a:t>
            </a:r>
          </a:p>
          <a:p>
            <a:pPr eaLnBrk="0" fontAlgn="base" hangingPunct="0">
              <a:spcBef>
                <a:spcPct val="0"/>
              </a:spcBef>
              <a:spcAft>
                <a:spcPct val="0"/>
              </a:spcAft>
              <a:buFontTx/>
              <a:buAutoNum type="arabicParenR"/>
            </a:pPr>
            <a:r>
              <a:rPr lang="fr-FR" sz="2000" b="1" dirty="0">
                <a:solidFill>
                  <a:srgbClr val="000000"/>
                </a:solidFill>
              </a:rPr>
              <a:t> Modes d’amortissement</a:t>
            </a:r>
          </a:p>
          <a:p>
            <a:pPr eaLnBrk="0" fontAlgn="base" hangingPunct="0">
              <a:spcBef>
                <a:spcPct val="0"/>
              </a:spcBef>
              <a:spcAft>
                <a:spcPct val="0"/>
              </a:spcAft>
              <a:buFontTx/>
              <a:buAutoNum type="arabicParenR"/>
            </a:pPr>
            <a:r>
              <a:rPr lang="fr-FR" sz="2000" b="1" dirty="0">
                <a:solidFill>
                  <a:srgbClr val="000000"/>
                </a:solidFill>
              </a:rPr>
              <a:t> </a:t>
            </a:r>
            <a:r>
              <a:rPr lang="fr-FR" sz="2000" b="1" dirty="0" smtClean="0">
                <a:solidFill>
                  <a:srgbClr val="000000"/>
                </a:solidFill>
              </a:rPr>
              <a:t>Réévaluation</a:t>
            </a:r>
          </a:p>
          <a:p>
            <a:pPr eaLnBrk="0" fontAlgn="base" hangingPunct="0">
              <a:spcBef>
                <a:spcPct val="0"/>
              </a:spcBef>
              <a:spcAft>
                <a:spcPct val="0"/>
              </a:spcAft>
              <a:buFontTx/>
              <a:buAutoNum type="arabicParenR"/>
            </a:pPr>
            <a:r>
              <a:rPr lang="fr-FR" sz="2000" b="1" dirty="0">
                <a:solidFill>
                  <a:srgbClr val="000000"/>
                </a:solidFill>
              </a:rPr>
              <a:t> C</a:t>
            </a:r>
            <a:r>
              <a:rPr lang="fr-FR" sz="2000" b="1" dirty="0" smtClean="0">
                <a:solidFill>
                  <a:srgbClr val="000000"/>
                </a:solidFill>
              </a:rPr>
              <a:t>hangement de méthodes, corrections d’erreurs et changement d’estimation </a:t>
            </a:r>
            <a:endParaRPr lang="fr-FR" sz="2000" b="1" dirty="0">
              <a:solidFill>
                <a:srgbClr val="000000"/>
              </a:solidFill>
            </a:endParaRPr>
          </a:p>
          <a:p>
            <a:pPr eaLnBrk="0" fontAlgn="base" hangingPunct="0">
              <a:spcBef>
                <a:spcPct val="0"/>
              </a:spcBef>
              <a:spcAft>
                <a:spcPct val="0"/>
              </a:spcAft>
              <a:buFontTx/>
              <a:buAutoNum type="arabicParenR"/>
            </a:pPr>
            <a:r>
              <a:rPr lang="fr-FR" sz="2000" b="1" dirty="0">
                <a:solidFill>
                  <a:srgbClr val="000000"/>
                </a:solidFill>
              </a:rPr>
              <a:t>Pertes de valeur sur actifs</a:t>
            </a:r>
          </a:p>
          <a:p>
            <a:pPr eaLnBrk="0" fontAlgn="base" hangingPunct="0">
              <a:spcBef>
                <a:spcPct val="0"/>
              </a:spcBef>
              <a:spcAft>
                <a:spcPct val="0"/>
              </a:spcAft>
              <a:buFontTx/>
              <a:buAutoNum type="arabicParenR"/>
            </a:pPr>
            <a:r>
              <a:rPr lang="fr-FR" sz="2000" b="1" dirty="0">
                <a:solidFill>
                  <a:srgbClr val="000000"/>
                </a:solidFill>
              </a:rPr>
              <a:t>Provisions sur passifs</a:t>
            </a:r>
          </a:p>
          <a:p>
            <a:pPr eaLnBrk="0" fontAlgn="base" hangingPunct="0">
              <a:spcBef>
                <a:spcPct val="0"/>
              </a:spcBef>
              <a:spcAft>
                <a:spcPct val="0"/>
              </a:spcAft>
              <a:buFontTx/>
              <a:buAutoNum type="arabicParenR"/>
            </a:pPr>
            <a:r>
              <a:rPr lang="fr-FR" sz="2000" b="1" dirty="0">
                <a:solidFill>
                  <a:srgbClr val="000000"/>
                </a:solidFill>
              </a:rPr>
              <a:t> I et T </a:t>
            </a:r>
          </a:p>
          <a:p>
            <a:pPr eaLnBrk="0" fontAlgn="base" hangingPunct="0">
              <a:spcBef>
                <a:spcPct val="0"/>
              </a:spcBef>
              <a:spcAft>
                <a:spcPct val="0"/>
              </a:spcAft>
              <a:buFontTx/>
              <a:buAutoNum type="arabicParenR"/>
            </a:pPr>
            <a:r>
              <a:rPr lang="fr-FR" sz="2000" b="1" dirty="0">
                <a:solidFill>
                  <a:srgbClr val="000000"/>
                </a:solidFill>
              </a:rPr>
              <a:t> Subventions</a:t>
            </a:r>
          </a:p>
          <a:p>
            <a:pPr eaLnBrk="0" fontAlgn="base" hangingPunct="0">
              <a:spcBef>
                <a:spcPct val="0"/>
              </a:spcBef>
              <a:spcAft>
                <a:spcPct val="0"/>
              </a:spcAft>
              <a:buFontTx/>
              <a:buAutoNum type="arabicParenR"/>
            </a:pPr>
            <a:r>
              <a:rPr lang="fr-FR" sz="2000" b="1" dirty="0">
                <a:solidFill>
                  <a:srgbClr val="000000"/>
                </a:solidFill>
              </a:rPr>
              <a:t> Contrats à long terme</a:t>
            </a:r>
          </a:p>
          <a:p>
            <a:pPr eaLnBrk="0" fontAlgn="base" hangingPunct="0">
              <a:spcBef>
                <a:spcPct val="0"/>
              </a:spcBef>
              <a:spcAft>
                <a:spcPct val="0"/>
              </a:spcAft>
              <a:buFontTx/>
              <a:buAutoNum type="arabicParenR"/>
            </a:pPr>
            <a:r>
              <a:rPr lang="fr-FR" sz="2000" b="1" dirty="0">
                <a:solidFill>
                  <a:srgbClr val="000000"/>
                </a:solidFill>
              </a:rPr>
              <a:t> Avantages au personnel</a:t>
            </a:r>
          </a:p>
          <a:p>
            <a:pPr eaLnBrk="0" fontAlgn="base" hangingPunct="0">
              <a:spcBef>
                <a:spcPct val="0"/>
              </a:spcBef>
              <a:spcAft>
                <a:spcPct val="0"/>
              </a:spcAft>
              <a:buFontTx/>
              <a:buAutoNum type="arabicParenR"/>
            </a:pPr>
            <a:r>
              <a:rPr lang="fr-FR" sz="2000" b="1" dirty="0">
                <a:solidFill>
                  <a:srgbClr val="000000"/>
                </a:solidFill>
              </a:rPr>
              <a:t> Opérations en monnaies étrangères</a:t>
            </a:r>
          </a:p>
          <a:p>
            <a:pPr eaLnBrk="0" fontAlgn="base" hangingPunct="0">
              <a:spcBef>
                <a:spcPct val="0"/>
              </a:spcBef>
              <a:spcAft>
                <a:spcPct val="0"/>
              </a:spcAft>
              <a:buFontTx/>
              <a:buNone/>
            </a:pPr>
            <a:endParaRPr lang="fr-FR" sz="2000" b="1" dirty="0">
              <a:solidFill>
                <a:srgbClr val="000000"/>
              </a:solidFill>
            </a:endParaRPr>
          </a:p>
          <a:p>
            <a:pPr eaLnBrk="0" fontAlgn="base" hangingPunct="0">
              <a:spcBef>
                <a:spcPct val="0"/>
              </a:spcBef>
              <a:spcAft>
                <a:spcPct val="0"/>
              </a:spcAft>
              <a:buFontTx/>
              <a:buNone/>
            </a:pPr>
            <a:endParaRPr lang="fr-FR" sz="2000" b="1" dirty="0">
              <a:solidFill>
                <a:srgbClr val="000000"/>
              </a:solidFill>
            </a:endParaRPr>
          </a:p>
          <a:p>
            <a:pPr eaLnBrk="0" fontAlgn="base" hangingPunct="0">
              <a:spcBef>
                <a:spcPct val="0"/>
              </a:spcBef>
              <a:spcAft>
                <a:spcPct val="0"/>
              </a:spcAft>
              <a:buFontTx/>
              <a:buNone/>
            </a:pPr>
            <a:endParaRPr lang="fr-FR" sz="2000" b="1" dirty="0">
              <a:solidFill>
                <a:srgbClr val="000000"/>
              </a:solidFill>
            </a:endParaRPr>
          </a:p>
        </p:txBody>
      </p:sp>
    </p:spTree>
    <p:extLst>
      <p:ext uri="{BB962C8B-B14F-4D97-AF65-F5344CB8AC3E}">
        <p14:creationId xmlns:p14="http://schemas.microsoft.com/office/powerpoint/2010/main" val="120121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162594" y="1124744"/>
            <a:ext cx="10883102"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12 LF et art 149-bis CIDTA</a:t>
            </a:r>
          </a:p>
          <a:p>
            <a:pPr lvl="0"/>
            <a:r>
              <a:rPr lang="fr-FR" sz="2400" b="1" dirty="0" smtClean="0">
                <a:solidFill>
                  <a:srgbClr val="00B050"/>
                </a:solidFill>
              </a:rPr>
              <a:t>-Objet de la mesure: </a:t>
            </a:r>
            <a:r>
              <a:rPr lang="fr-FR" sz="2400" dirty="0" smtClean="0"/>
              <a:t>-précision </a:t>
            </a:r>
            <a:r>
              <a:rPr lang="fr-FR" sz="2400" dirty="0"/>
              <a:t>du lieu de déclaration des PVC de </a:t>
            </a:r>
            <a:r>
              <a:rPr lang="fr-FR" sz="2400" dirty="0" smtClean="0"/>
              <a:t>titres - PM</a:t>
            </a:r>
          </a:p>
          <a:p>
            <a:pPr lvl="0"/>
            <a:r>
              <a:rPr lang="fr-FR" sz="2400" dirty="0" smtClean="0"/>
              <a:t>			    -obligation </a:t>
            </a:r>
            <a:r>
              <a:rPr lang="fr-FR" sz="2400" dirty="0"/>
              <a:t>de déclaration, même en l’absence de PVC</a:t>
            </a:r>
            <a:endParaRPr lang="fr-FR" sz="2400" dirty="0" smtClean="0"/>
          </a:p>
          <a:p>
            <a:r>
              <a:rPr lang="fr-FR" sz="2400" dirty="0" smtClean="0"/>
              <a:t>	</a:t>
            </a:r>
          </a:p>
          <a:p>
            <a:r>
              <a:rPr lang="fr-FR" sz="2400" dirty="0"/>
              <a:t>	</a:t>
            </a:r>
            <a:r>
              <a:rPr lang="fr-FR" sz="2400" dirty="0" smtClean="0"/>
              <a:t>Le </a:t>
            </a:r>
            <a:r>
              <a:rPr lang="fr-FR" sz="2400" dirty="0"/>
              <a:t>paiement s’effectue auprès de la </a:t>
            </a:r>
            <a:r>
              <a:rPr lang="fr-FR" sz="2400" b="1" dirty="0">
                <a:solidFill>
                  <a:srgbClr val="00B050"/>
                </a:solidFill>
              </a:rPr>
              <a:t>recette des impôts de rattachement du siège social de la société </a:t>
            </a:r>
            <a:r>
              <a:rPr lang="fr-FR" sz="2400" dirty="0"/>
              <a:t>dont les titres ont fait l‘objet de cession, au lieu </a:t>
            </a:r>
            <a:r>
              <a:rPr lang="fr-FR" sz="2400" dirty="0" smtClean="0"/>
              <a:t>de </a:t>
            </a:r>
            <a:r>
              <a:rPr lang="fr-FR" sz="2400" dirty="0"/>
              <a:t>la </a:t>
            </a:r>
            <a:r>
              <a:rPr lang="fr-FR" sz="2400" b="1" dirty="0">
                <a:solidFill>
                  <a:srgbClr val="0070C0"/>
                </a:solidFill>
              </a:rPr>
              <a:t>caisse du receveur des impôts du lieu de situation du siège social </a:t>
            </a:r>
          </a:p>
          <a:p>
            <a:r>
              <a:rPr lang="fr-FR" sz="2400" dirty="0" smtClean="0"/>
              <a:t>	La déclaration doit </a:t>
            </a:r>
            <a:r>
              <a:rPr lang="fr-FR" sz="2400" dirty="0"/>
              <a:t>être </a:t>
            </a:r>
            <a:r>
              <a:rPr lang="fr-FR" sz="2400" dirty="0" smtClean="0"/>
              <a:t>souscrite également, </a:t>
            </a:r>
            <a:r>
              <a:rPr lang="fr-FR" sz="2400" dirty="0"/>
              <a:t>dans un délai de 30 jours, à compter de la date de conclusion de l‘opération de cession, </a:t>
            </a:r>
            <a:r>
              <a:rPr lang="fr-FR" sz="2400" b="1" dirty="0">
                <a:solidFill>
                  <a:srgbClr val="0070C0"/>
                </a:solidFill>
              </a:rPr>
              <a:t>même en l’absence de réalisation d’une </a:t>
            </a:r>
            <a:r>
              <a:rPr lang="fr-FR" sz="2400" b="1" dirty="0" smtClean="0">
                <a:solidFill>
                  <a:srgbClr val="0070C0"/>
                </a:solidFill>
              </a:rPr>
              <a:t>plus-value</a:t>
            </a:r>
            <a:r>
              <a:rPr lang="fr-FR" sz="2400" dirty="0" smtClean="0"/>
              <a:t>.</a:t>
            </a:r>
          </a:p>
          <a:p>
            <a:endParaRPr lang="fr-FR" sz="2400" dirty="0" smtClean="0"/>
          </a:p>
          <a:p>
            <a:r>
              <a:rPr lang="fr-FR" sz="2400" b="1" dirty="0" smtClean="0">
                <a:solidFill>
                  <a:srgbClr val="FF0000"/>
                </a:solidFill>
              </a:rPr>
              <a:t>Q: taux d’imposition , en matière d’IBS, des PVC de titres ?</a:t>
            </a:r>
            <a:endParaRPr lang="fr-FR" sz="2400" b="1" dirty="0">
              <a:solidFill>
                <a:srgbClr val="FF0000"/>
              </a:solidFill>
            </a:endParaRPr>
          </a:p>
        </p:txBody>
      </p:sp>
    </p:spTree>
    <p:extLst>
      <p:ext uri="{BB962C8B-B14F-4D97-AF65-F5344CB8AC3E}">
        <p14:creationId xmlns:p14="http://schemas.microsoft.com/office/powerpoint/2010/main" val="5466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162594" y="1124744"/>
            <a:ext cx="10883102"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12 LF et art 149-bis CIDTA</a:t>
            </a:r>
          </a:p>
          <a:p>
            <a:pPr lvl="0"/>
            <a:r>
              <a:rPr lang="fr-FR" sz="2400" b="1" dirty="0" smtClean="0">
                <a:solidFill>
                  <a:srgbClr val="00B050"/>
                </a:solidFill>
              </a:rPr>
              <a:t>-Objet de la mesure: </a:t>
            </a:r>
            <a:r>
              <a:rPr lang="fr-FR" sz="2400" dirty="0" smtClean="0"/>
              <a:t>-précision </a:t>
            </a:r>
            <a:r>
              <a:rPr lang="fr-FR" sz="2400" dirty="0"/>
              <a:t>du lieu de déclaration des PVC de </a:t>
            </a:r>
            <a:r>
              <a:rPr lang="fr-FR" sz="2400" dirty="0" smtClean="0"/>
              <a:t>titres - PM</a:t>
            </a:r>
          </a:p>
          <a:p>
            <a:pPr lvl="0"/>
            <a:r>
              <a:rPr lang="fr-FR" sz="2400" dirty="0" smtClean="0"/>
              <a:t>			    -obligation </a:t>
            </a:r>
            <a:r>
              <a:rPr lang="fr-FR" sz="2400" dirty="0"/>
              <a:t>de déclaration, même en l’absence de PVC</a:t>
            </a:r>
            <a:endParaRPr lang="fr-FR" sz="2400" dirty="0" smtClean="0"/>
          </a:p>
          <a:p>
            <a:r>
              <a:rPr lang="fr-FR" sz="2400" b="1" dirty="0"/>
              <a:t>R</a:t>
            </a:r>
            <a:r>
              <a:rPr lang="fr-FR" sz="2400" b="1" dirty="0" smtClean="0">
                <a:solidFill>
                  <a:srgbClr val="FF0000"/>
                </a:solidFill>
              </a:rPr>
              <a:t>: taux d’imposition , en matière d’IBS, des PVC de titres:</a:t>
            </a:r>
          </a:p>
          <a:p>
            <a:r>
              <a:rPr lang="fr-FR" sz="2400" dirty="0" smtClean="0">
                <a:solidFill>
                  <a:schemeClr val="tx1"/>
                </a:solidFill>
              </a:rPr>
              <a:t>La PVC/Titres est soumise au </a:t>
            </a:r>
            <a:r>
              <a:rPr lang="fr-FR" sz="2400" b="1" dirty="0" smtClean="0">
                <a:solidFill>
                  <a:srgbClr val="00B050"/>
                </a:solidFill>
              </a:rPr>
              <a:t>taux IBS selon l’activité de la Sté.</a:t>
            </a:r>
          </a:p>
          <a:p>
            <a:r>
              <a:rPr lang="fr-FR" sz="2400" dirty="0" smtClean="0">
                <a:solidFill>
                  <a:schemeClr val="tx1"/>
                </a:solidFill>
              </a:rPr>
              <a:t>*Application </a:t>
            </a:r>
            <a:r>
              <a:rPr lang="fr-FR" sz="2400" b="1" dirty="0" smtClean="0">
                <a:solidFill>
                  <a:srgbClr val="00B050"/>
                </a:solidFill>
              </a:rPr>
              <a:t>des abattements </a:t>
            </a:r>
            <a:r>
              <a:rPr lang="fr-FR" sz="2400" dirty="0" smtClean="0">
                <a:solidFill>
                  <a:schemeClr val="tx1"/>
                </a:solidFill>
              </a:rPr>
              <a:t>applicables pour les actifs immobilisés, sous conditions: </a:t>
            </a:r>
            <a:endParaRPr lang="fr-FR" sz="2400" dirty="0">
              <a:solidFill>
                <a:schemeClr val="tx1"/>
              </a:solidFill>
            </a:endParaRPr>
          </a:p>
          <a:p>
            <a:r>
              <a:rPr lang="fr-FR" sz="2400" dirty="0" smtClean="0">
                <a:solidFill>
                  <a:schemeClr val="tx1"/>
                </a:solidFill>
              </a:rPr>
              <a:t>	-acquisitions </a:t>
            </a:r>
            <a:r>
              <a:rPr lang="fr-FR" sz="2400" dirty="0">
                <a:solidFill>
                  <a:schemeClr val="tx1"/>
                </a:solidFill>
              </a:rPr>
              <a:t>d‘actions ou de parts ayant pour effet d‘assurer à l‘exploitant la pleine propriété de 10% au moins du capital d‘une tierce </a:t>
            </a:r>
            <a:r>
              <a:rPr lang="fr-FR" sz="2400" dirty="0" smtClean="0">
                <a:solidFill>
                  <a:schemeClr val="tx1"/>
                </a:solidFill>
              </a:rPr>
              <a:t>entreprise</a:t>
            </a:r>
            <a:r>
              <a:rPr lang="fr-FR" sz="2400" dirty="0">
                <a:solidFill>
                  <a:schemeClr val="tx1"/>
                </a:solidFill>
              </a:rPr>
              <a:t>;</a:t>
            </a:r>
            <a:endParaRPr lang="fr-FR" sz="2400" dirty="0" smtClean="0">
              <a:solidFill>
                <a:schemeClr val="tx1"/>
              </a:solidFill>
            </a:endParaRPr>
          </a:p>
          <a:p>
            <a:r>
              <a:rPr lang="fr-FR" sz="2400" dirty="0">
                <a:solidFill>
                  <a:schemeClr val="tx1"/>
                </a:solidFill>
              </a:rPr>
              <a:t>	</a:t>
            </a:r>
            <a:r>
              <a:rPr lang="fr-FR" sz="2400" dirty="0" smtClean="0">
                <a:solidFill>
                  <a:schemeClr val="tx1"/>
                </a:solidFill>
              </a:rPr>
              <a:t>-valeurs </a:t>
            </a:r>
            <a:r>
              <a:rPr lang="fr-FR" sz="2400" dirty="0">
                <a:solidFill>
                  <a:schemeClr val="tx1"/>
                </a:solidFill>
              </a:rPr>
              <a:t>constituant le portefeuille des entrées dans le patrimoine de l‘entreprise depuis deux (02) ans au moins avant la date de la cession. </a:t>
            </a:r>
            <a:endParaRPr lang="fr-FR" sz="2400" dirty="0" smtClean="0">
              <a:solidFill>
                <a:schemeClr val="tx1"/>
              </a:solidFill>
            </a:endParaRPr>
          </a:p>
          <a:p>
            <a:r>
              <a:rPr lang="fr-FR" sz="2400" dirty="0" smtClean="0">
                <a:solidFill>
                  <a:schemeClr val="tx1"/>
                </a:solidFill>
              </a:rPr>
              <a:t>-</a:t>
            </a:r>
            <a:r>
              <a:rPr lang="fr-FR" sz="2400" b="1" dirty="0" smtClean="0">
                <a:solidFill>
                  <a:srgbClr val="00B050"/>
                </a:solidFill>
              </a:rPr>
              <a:t>PVC/CT</a:t>
            </a:r>
            <a:r>
              <a:rPr lang="fr-FR" sz="2400" dirty="0" smtClean="0">
                <a:solidFill>
                  <a:schemeClr val="tx1"/>
                </a:solidFill>
              </a:rPr>
              <a:t>: exemption </a:t>
            </a:r>
            <a:r>
              <a:rPr lang="fr-FR" sz="2400" b="1" dirty="0" smtClean="0">
                <a:solidFill>
                  <a:srgbClr val="0070C0"/>
                </a:solidFill>
              </a:rPr>
              <a:t>30%;</a:t>
            </a:r>
          </a:p>
          <a:p>
            <a:r>
              <a:rPr lang="fr-FR" sz="2400" dirty="0" smtClean="0">
                <a:solidFill>
                  <a:schemeClr val="tx1"/>
                </a:solidFill>
              </a:rPr>
              <a:t>-</a:t>
            </a:r>
            <a:r>
              <a:rPr lang="fr-FR" sz="2400" b="1" dirty="0" smtClean="0">
                <a:solidFill>
                  <a:srgbClr val="00B050"/>
                </a:solidFill>
              </a:rPr>
              <a:t>PVC/LT</a:t>
            </a:r>
            <a:r>
              <a:rPr lang="fr-FR" sz="2400" dirty="0" smtClean="0">
                <a:solidFill>
                  <a:schemeClr val="tx1"/>
                </a:solidFill>
              </a:rPr>
              <a:t>: exemption </a:t>
            </a:r>
            <a:r>
              <a:rPr lang="fr-FR" sz="2400" b="1" dirty="0" smtClean="0">
                <a:solidFill>
                  <a:srgbClr val="0070C0"/>
                </a:solidFill>
              </a:rPr>
              <a:t>65%.</a:t>
            </a:r>
          </a:p>
        </p:txBody>
      </p:sp>
    </p:spTree>
    <p:extLst>
      <p:ext uri="{BB962C8B-B14F-4D97-AF65-F5344CB8AC3E}">
        <p14:creationId xmlns:p14="http://schemas.microsoft.com/office/powerpoint/2010/main" val="21992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13 LF et art 150-bis CIDTA</a:t>
            </a:r>
          </a:p>
          <a:p>
            <a:pPr lvl="0"/>
            <a:endParaRPr lang="fr-FR" sz="2400" dirty="0" smtClean="0"/>
          </a:p>
          <a:p>
            <a:pPr lvl="0"/>
            <a:r>
              <a:rPr lang="fr-FR" sz="2400" b="1" dirty="0" smtClean="0">
                <a:solidFill>
                  <a:srgbClr val="00B050"/>
                </a:solidFill>
              </a:rPr>
              <a:t>-Objet de la mesure: </a:t>
            </a:r>
            <a:r>
              <a:rPr lang="fr-FR" sz="2400" dirty="0" smtClean="0"/>
              <a:t>augmentation des taux de l’impôt </a:t>
            </a:r>
            <a:r>
              <a:rPr lang="fr-FR" sz="2400" dirty="0"/>
              <a:t>complémentaire sur les bénéfices des sociétés applicable aux sociétés de fabrication de </a:t>
            </a:r>
            <a:r>
              <a:rPr lang="fr-FR" sz="2400" dirty="0" smtClean="0"/>
              <a:t>tabacs.</a:t>
            </a:r>
          </a:p>
          <a:p>
            <a:pPr lvl="0"/>
            <a:endParaRPr lang="fr-FR" sz="2400" dirty="0"/>
          </a:p>
          <a:p>
            <a:pPr lvl="0"/>
            <a:r>
              <a:rPr lang="fr-FR" sz="2400" dirty="0" smtClean="0"/>
              <a:t>*Relèvement des taux de </a:t>
            </a:r>
            <a:r>
              <a:rPr lang="fr-FR" sz="2400" b="1" dirty="0" smtClean="0">
                <a:solidFill>
                  <a:srgbClr val="0070C0"/>
                </a:solidFill>
                <a:latin typeface="+mj-lt"/>
                <a:ea typeface="+mj-ea"/>
                <a:cs typeface="+mj-cs"/>
              </a:rPr>
              <a:t>16% et 20%, </a:t>
            </a:r>
            <a:r>
              <a:rPr lang="fr-FR" sz="2400" dirty="0" smtClean="0">
                <a:solidFill>
                  <a:schemeClr val="tx1"/>
                </a:solidFill>
                <a:latin typeface="+mj-lt"/>
                <a:ea typeface="+mj-ea"/>
                <a:cs typeface="+mj-cs"/>
              </a:rPr>
              <a:t>selon le taux d’intégration (40%) à</a:t>
            </a:r>
            <a:r>
              <a:rPr lang="fr-FR" sz="2400" b="1" dirty="0" smtClean="0">
                <a:solidFill>
                  <a:schemeClr val="tx1"/>
                </a:solidFill>
                <a:latin typeface="+mj-lt"/>
                <a:ea typeface="+mj-ea"/>
                <a:cs typeface="+mj-cs"/>
              </a:rPr>
              <a:t>:  </a:t>
            </a:r>
            <a:r>
              <a:rPr lang="fr-FR" sz="2400" dirty="0" smtClean="0"/>
              <a:t> </a:t>
            </a:r>
          </a:p>
          <a:p>
            <a:r>
              <a:rPr lang="fr-FR" sz="2400" b="1" dirty="0" smtClean="0">
                <a:solidFill>
                  <a:srgbClr val="FF0000"/>
                </a:solidFill>
              </a:rPr>
              <a:t>−</a:t>
            </a:r>
            <a:r>
              <a:rPr lang="fr-FR" sz="2400" b="1" dirty="0">
                <a:solidFill>
                  <a:srgbClr val="FF0000"/>
                </a:solidFill>
              </a:rPr>
              <a:t>20%, </a:t>
            </a:r>
            <a:r>
              <a:rPr lang="fr-FR" sz="2400" dirty="0"/>
              <a:t>pour les fabricants de tabacs à priser et/ou à mâcher ; </a:t>
            </a:r>
          </a:p>
          <a:p>
            <a:r>
              <a:rPr lang="fr-FR" sz="2400" b="1" dirty="0">
                <a:solidFill>
                  <a:srgbClr val="FF0000"/>
                </a:solidFill>
              </a:rPr>
              <a:t>−31%, </a:t>
            </a:r>
            <a:r>
              <a:rPr lang="fr-FR" sz="2400" dirty="0"/>
              <a:t>pour les fabricants de tabacs à </a:t>
            </a:r>
            <a:r>
              <a:rPr lang="fr-FR" sz="2400" dirty="0" smtClean="0"/>
              <a:t>fumer, y </a:t>
            </a:r>
            <a:r>
              <a:rPr lang="fr-FR" sz="2400" dirty="0"/>
              <a:t>compris la cigarette électronique et le narguilé</a:t>
            </a:r>
            <a:endParaRPr lang="fr-FR" sz="2400" b="1" dirty="0">
              <a:solidFill>
                <a:schemeClr val="tx1"/>
              </a:solidFill>
              <a:latin typeface="+mj-lt"/>
              <a:ea typeface="+mj-ea"/>
              <a:cs typeface="+mj-cs"/>
            </a:endParaRPr>
          </a:p>
        </p:txBody>
      </p:sp>
    </p:spTree>
    <p:extLst>
      <p:ext uri="{BB962C8B-B14F-4D97-AF65-F5344CB8AC3E}">
        <p14:creationId xmlns:p14="http://schemas.microsoft.com/office/powerpoint/2010/main" val="39175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6766" y="0"/>
            <a:ext cx="10668000" cy="563780"/>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018903" y="745921"/>
            <a:ext cx="10985863" cy="5968388"/>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15 LF et art 192-4 </a:t>
            </a:r>
            <a:r>
              <a:rPr lang="fr-FR" sz="2400" b="1" dirty="0" smtClean="0">
                <a:solidFill>
                  <a:srgbClr val="FF0000"/>
                </a:solidFill>
              </a:rPr>
              <a:t>(nouvel alinéa) </a:t>
            </a:r>
            <a:r>
              <a:rPr lang="fr-FR" sz="2400" dirty="0" smtClean="0"/>
              <a:t>CIDTA</a:t>
            </a:r>
          </a:p>
          <a:p>
            <a:pPr lvl="0"/>
            <a:r>
              <a:rPr lang="fr-FR" sz="2400" b="1" dirty="0" smtClean="0">
                <a:solidFill>
                  <a:srgbClr val="00B050"/>
                </a:solidFill>
              </a:rPr>
              <a:t>-Objet de la mesure: </a:t>
            </a:r>
            <a:r>
              <a:rPr lang="fr-FR" sz="2400" dirty="0" smtClean="0"/>
              <a:t>précision des majorations applicables pour retard de souscription des déclarations spéciales IRG</a:t>
            </a:r>
          </a:p>
          <a:p>
            <a:r>
              <a:rPr lang="fr-FR" sz="2400" dirty="0"/>
              <a:t>	</a:t>
            </a:r>
            <a:r>
              <a:rPr lang="fr-FR" sz="1800" dirty="0" smtClean="0"/>
              <a:t>Le </a:t>
            </a:r>
            <a:r>
              <a:rPr lang="fr-FR" sz="1800" dirty="0"/>
              <a:t>dépôt tardif des déclarations spéciales prévues à l’article 11 </a:t>
            </a:r>
            <a:r>
              <a:rPr lang="fr-FR" sz="1800" dirty="0" smtClean="0"/>
              <a:t>du CPF </a:t>
            </a:r>
            <a:r>
              <a:rPr lang="fr-FR" sz="1800" dirty="0"/>
              <a:t>et aux articles 18 et 31 bis du </a:t>
            </a:r>
            <a:r>
              <a:rPr lang="fr-FR" sz="1800" dirty="0" smtClean="0"/>
              <a:t>CID , ainsi </a:t>
            </a:r>
            <a:r>
              <a:rPr lang="fr-FR" sz="1800" dirty="0"/>
              <a:t>que leurs documents annexes donne lieu à l’application des sanctions prévues à l’article 322 du </a:t>
            </a:r>
            <a:r>
              <a:rPr lang="fr-FR" sz="1800" dirty="0" smtClean="0"/>
              <a:t>CID</a:t>
            </a:r>
            <a:endParaRPr lang="fr-FR" sz="1800" dirty="0"/>
          </a:p>
          <a:p>
            <a:r>
              <a:rPr lang="fr-FR" sz="1800" dirty="0" smtClean="0"/>
              <a:t>	</a:t>
            </a:r>
            <a:r>
              <a:rPr lang="fr-FR" sz="1800" b="1" dirty="0" smtClean="0">
                <a:solidFill>
                  <a:srgbClr val="0070C0"/>
                </a:solidFill>
              </a:rPr>
              <a:t>-art 11 CPF:  </a:t>
            </a:r>
            <a:r>
              <a:rPr lang="fr-FR" sz="1800" b="1" dirty="0">
                <a:solidFill>
                  <a:srgbClr val="0070C0"/>
                </a:solidFill>
              </a:rPr>
              <a:t>IRG/RA</a:t>
            </a:r>
          </a:p>
          <a:p>
            <a:r>
              <a:rPr lang="fr-FR" sz="1800" b="1" dirty="0" smtClean="0">
                <a:solidFill>
                  <a:srgbClr val="0070C0"/>
                </a:solidFill>
              </a:rPr>
              <a:t>	-art 18 CID:  </a:t>
            </a:r>
            <a:r>
              <a:rPr lang="fr-FR" sz="1800" b="1" dirty="0">
                <a:solidFill>
                  <a:srgbClr val="0070C0"/>
                </a:solidFill>
              </a:rPr>
              <a:t>IRG/BIC</a:t>
            </a:r>
          </a:p>
          <a:p>
            <a:r>
              <a:rPr lang="fr-FR" sz="1800" b="1" dirty="0" smtClean="0">
                <a:solidFill>
                  <a:srgbClr val="0070C0"/>
                </a:solidFill>
              </a:rPr>
              <a:t>	-art 31 </a:t>
            </a:r>
            <a:r>
              <a:rPr lang="fr-FR" sz="1800" b="1" dirty="0">
                <a:solidFill>
                  <a:srgbClr val="0070C0"/>
                </a:solidFill>
              </a:rPr>
              <a:t>bis </a:t>
            </a:r>
            <a:r>
              <a:rPr lang="fr-FR" sz="1800" b="1" dirty="0" smtClean="0">
                <a:solidFill>
                  <a:srgbClr val="0070C0"/>
                </a:solidFill>
              </a:rPr>
              <a:t>CID:  IRG/BNC</a:t>
            </a:r>
          </a:p>
          <a:p>
            <a:r>
              <a:rPr lang="fr-FR" sz="1800" b="1" dirty="0" smtClean="0">
                <a:solidFill>
                  <a:srgbClr val="FF0000"/>
                </a:solidFill>
              </a:rPr>
              <a:t>*retard de déclaration avec droits:</a:t>
            </a:r>
            <a:r>
              <a:rPr lang="fr-FR" sz="1800" b="1" dirty="0">
                <a:solidFill>
                  <a:srgbClr val="FF0000"/>
                </a:solidFill>
              </a:rPr>
              <a:t> </a:t>
            </a:r>
            <a:endParaRPr lang="fr-FR" sz="1800" dirty="0">
              <a:solidFill>
                <a:srgbClr val="FF0000"/>
              </a:solidFill>
            </a:endParaRPr>
          </a:p>
          <a:p>
            <a:r>
              <a:rPr lang="fr-FR" sz="1800" dirty="0" smtClean="0">
                <a:solidFill>
                  <a:srgbClr val="FF0000"/>
                </a:solidFill>
              </a:rPr>
              <a:t>	</a:t>
            </a:r>
            <a:r>
              <a:rPr lang="fr-FR" sz="1800" b="1" dirty="0" smtClean="0">
                <a:solidFill>
                  <a:schemeClr val="tx1"/>
                </a:solidFill>
              </a:rPr>
              <a:t>-retard d’1 mois: 10%</a:t>
            </a:r>
          </a:p>
          <a:p>
            <a:r>
              <a:rPr lang="fr-FR" sz="1800" b="1" dirty="0">
                <a:solidFill>
                  <a:schemeClr val="tx1"/>
                </a:solidFill>
              </a:rPr>
              <a:t>	</a:t>
            </a:r>
            <a:r>
              <a:rPr lang="fr-FR" sz="1800" b="1" dirty="0" smtClean="0">
                <a:solidFill>
                  <a:schemeClr val="tx1"/>
                </a:solidFill>
              </a:rPr>
              <a:t>-retard entre 1 et 2 mois: 20%</a:t>
            </a:r>
          </a:p>
          <a:p>
            <a:r>
              <a:rPr lang="fr-FR" sz="1800" b="1" dirty="0">
                <a:solidFill>
                  <a:schemeClr val="tx1"/>
                </a:solidFill>
              </a:rPr>
              <a:t>	</a:t>
            </a:r>
            <a:r>
              <a:rPr lang="fr-FR" sz="1800" b="1" dirty="0" smtClean="0">
                <a:solidFill>
                  <a:schemeClr val="tx1"/>
                </a:solidFill>
              </a:rPr>
              <a:t>-retard 2 mois et plus: 25%</a:t>
            </a:r>
          </a:p>
          <a:p>
            <a:r>
              <a:rPr lang="fr-FR" sz="1800" b="1" dirty="0">
                <a:solidFill>
                  <a:srgbClr val="FF0000"/>
                </a:solidFill>
              </a:rPr>
              <a:t>*</a:t>
            </a:r>
            <a:r>
              <a:rPr lang="fr-FR" sz="1800" b="1" dirty="0" smtClean="0">
                <a:solidFill>
                  <a:srgbClr val="FF0000"/>
                </a:solidFill>
              </a:rPr>
              <a:t>Déclarations « </a:t>
            </a:r>
            <a:r>
              <a:rPr lang="fr-FR" sz="1800" b="1" dirty="0">
                <a:solidFill>
                  <a:srgbClr val="FF0000"/>
                </a:solidFill>
              </a:rPr>
              <a:t>néant </a:t>
            </a:r>
            <a:r>
              <a:rPr lang="fr-FR" sz="1800" b="1" dirty="0" smtClean="0">
                <a:solidFill>
                  <a:srgbClr val="FF0000"/>
                </a:solidFill>
              </a:rPr>
              <a:t>», exonération </a:t>
            </a:r>
            <a:r>
              <a:rPr lang="fr-FR" sz="1800" b="1" dirty="0">
                <a:solidFill>
                  <a:srgbClr val="FF0000"/>
                </a:solidFill>
              </a:rPr>
              <a:t>ou </a:t>
            </a:r>
            <a:r>
              <a:rPr lang="fr-FR" sz="1800" b="1" dirty="0" smtClean="0">
                <a:solidFill>
                  <a:srgbClr val="FF0000"/>
                </a:solidFill>
              </a:rPr>
              <a:t>déficit: </a:t>
            </a:r>
          </a:p>
          <a:p>
            <a:r>
              <a:rPr lang="fr-FR" sz="1800" dirty="0" smtClean="0">
                <a:solidFill>
                  <a:srgbClr val="FF0000"/>
                </a:solidFill>
              </a:rPr>
              <a:t>	</a:t>
            </a:r>
            <a:r>
              <a:rPr lang="fr-FR" sz="1800" b="1" dirty="0" smtClean="0">
                <a:solidFill>
                  <a:schemeClr val="tx1"/>
                </a:solidFill>
              </a:rPr>
              <a:t>-</a:t>
            </a:r>
            <a:r>
              <a:rPr lang="fr-FR" sz="1800" b="1" dirty="0">
                <a:solidFill>
                  <a:schemeClr val="tx1"/>
                </a:solidFill>
              </a:rPr>
              <a:t>retard d’1 mois: </a:t>
            </a:r>
            <a:r>
              <a:rPr lang="fr-FR" sz="1800" b="1" dirty="0" smtClean="0">
                <a:solidFill>
                  <a:schemeClr val="tx1"/>
                </a:solidFill>
              </a:rPr>
              <a:t>2.500 da</a:t>
            </a:r>
            <a:endParaRPr lang="fr-FR" sz="1800" b="1" dirty="0">
              <a:solidFill>
                <a:schemeClr val="tx1"/>
              </a:solidFill>
            </a:endParaRPr>
          </a:p>
          <a:p>
            <a:r>
              <a:rPr lang="fr-FR" sz="1800" b="1" dirty="0">
                <a:solidFill>
                  <a:schemeClr val="tx1"/>
                </a:solidFill>
              </a:rPr>
              <a:t>	-retard entre 1 et 2 mois: </a:t>
            </a:r>
            <a:r>
              <a:rPr lang="fr-FR" sz="1800" b="1" dirty="0" smtClean="0">
                <a:solidFill>
                  <a:schemeClr val="tx1"/>
                </a:solidFill>
              </a:rPr>
              <a:t>5.000 da</a:t>
            </a:r>
            <a:endParaRPr lang="fr-FR" sz="1800" b="1" dirty="0">
              <a:solidFill>
                <a:schemeClr val="tx1"/>
              </a:solidFill>
            </a:endParaRPr>
          </a:p>
          <a:p>
            <a:r>
              <a:rPr lang="fr-FR" sz="1800" b="1" dirty="0">
                <a:solidFill>
                  <a:schemeClr val="tx1"/>
                </a:solidFill>
              </a:rPr>
              <a:t>	-retard 2 mois et plus: </a:t>
            </a:r>
            <a:r>
              <a:rPr lang="fr-FR" sz="1800" b="1" dirty="0" smtClean="0">
                <a:solidFill>
                  <a:schemeClr val="tx1"/>
                </a:solidFill>
              </a:rPr>
              <a:t>10.000 da</a:t>
            </a:r>
            <a:endParaRPr lang="fr-FR" sz="1800" b="1" dirty="0">
              <a:solidFill>
                <a:schemeClr val="tx1"/>
              </a:solidFill>
            </a:endParaRPr>
          </a:p>
        </p:txBody>
      </p:sp>
    </p:spTree>
    <p:extLst>
      <p:ext uri="{BB962C8B-B14F-4D97-AF65-F5344CB8AC3E}">
        <p14:creationId xmlns:p14="http://schemas.microsoft.com/office/powerpoint/2010/main" val="15783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Objectifs socio-économique de la LF 2025</a:t>
            </a:r>
            <a:endParaRPr lang="fr-FR" b="1" dirty="0">
              <a:solidFill>
                <a:srgbClr val="0070C0"/>
              </a:solidFill>
            </a:endParaRPr>
          </a:p>
        </p:txBody>
      </p:sp>
      <p:sp>
        <p:nvSpPr>
          <p:cNvPr id="3" name="Espace réservé du contenu 2"/>
          <p:cNvSpPr>
            <a:spLocks noGrp="1"/>
          </p:cNvSpPr>
          <p:nvPr>
            <p:ph idx="1"/>
          </p:nvPr>
        </p:nvSpPr>
        <p:spPr/>
        <p:txBody>
          <a:bodyPr/>
          <a:lstStyle/>
          <a:p>
            <a:pPr marL="0" indent="0">
              <a:buNone/>
            </a:pPr>
            <a:r>
              <a:rPr lang="fr-FR" dirty="0"/>
              <a:t>1. La préservation du pouvoir d'achat du citoyen ; </a:t>
            </a:r>
            <a:endParaRPr lang="fr-FR" dirty="0" smtClean="0"/>
          </a:p>
          <a:p>
            <a:pPr marL="0" indent="0">
              <a:buNone/>
            </a:pPr>
            <a:r>
              <a:rPr lang="fr-FR" dirty="0" smtClean="0"/>
              <a:t>2</a:t>
            </a:r>
            <a:r>
              <a:rPr lang="fr-FR" dirty="0"/>
              <a:t>. Le soutien à l'investissement et la protection de l'économie nationale ; </a:t>
            </a:r>
            <a:endParaRPr lang="fr-FR" dirty="0" smtClean="0"/>
          </a:p>
          <a:p>
            <a:pPr marL="0" indent="0">
              <a:buNone/>
            </a:pPr>
            <a:r>
              <a:rPr lang="fr-FR" dirty="0" smtClean="0"/>
              <a:t>3</a:t>
            </a:r>
            <a:r>
              <a:rPr lang="fr-FR" dirty="0"/>
              <a:t>. Le renforcement de la </a:t>
            </a:r>
            <a:r>
              <a:rPr lang="fr-FR" dirty="0" smtClean="0"/>
              <a:t>conformité, de </a:t>
            </a:r>
            <a:r>
              <a:rPr lang="fr-FR" dirty="0"/>
              <a:t>l’équité fiscales </a:t>
            </a:r>
            <a:r>
              <a:rPr lang="fr-FR" dirty="0" smtClean="0"/>
              <a:t>et de l’inclusion </a:t>
            </a:r>
            <a:r>
              <a:rPr lang="fr-FR" dirty="0"/>
              <a:t>financière ; </a:t>
            </a:r>
            <a:endParaRPr lang="fr-FR" dirty="0" smtClean="0"/>
          </a:p>
          <a:p>
            <a:pPr marL="0" indent="0">
              <a:buNone/>
            </a:pPr>
            <a:r>
              <a:rPr lang="fr-FR" dirty="0" smtClean="0"/>
              <a:t>4</a:t>
            </a:r>
            <a:r>
              <a:rPr lang="fr-FR" dirty="0"/>
              <a:t>. La simplification et l’harmonisation des </a:t>
            </a:r>
            <a:r>
              <a:rPr lang="fr-FR" dirty="0" smtClean="0"/>
              <a:t>procédures; </a:t>
            </a:r>
          </a:p>
          <a:p>
            <a:pPr marL="0" indent="0">
              <a:buNone/>
            </a:pPr>
            <a:r>
              <a:rPr lang="fr-FR" dirty="0" smtClean="0"/>
              <a:t>5</a:t>
            </a:r>
            <a:r>
              <a:rPr lang="fr-FR" dirty="0"/>
              <a:t>. La mobilisation des </a:t>
            </a:r>
            <a:r>
              <a:rPr lang="fr-FR" dirty="0" smtClean="0"/>
              <a:t>ressources.</a:t>
            </a:r>
            <a:endParaRPr lang="fr-FR" dirty="0"/>
          </a:p>
        </p:txBody>
      </p:sp>
    </p:spTree>
    <p:extLst>
      <p:ext uri="{BB962C8B-B14F-4D97-AF65-F5344CB8AC3E}">
        <p14:creationId xmlns:p14="http://schemas.microsoft.com/office/powerpoint/2010/main" val="775131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17 LF et art 196 </a:t>
            </a:r>
            <a:r>
              <a:rPr lang="fr-FR" sz="2400" dirty="0" err="1" smtClean="0"/>
              <a:t>septies</a:t>
            </a:r>
            <a:r>
              <a:rPr lang="fr-FR" sz="2400" dirty="0" smtClean="0"/>
              <a:t> CIDTA</a:t>
            </a:r>
          </a:p>
          <a:p>
            <a:pPr lvl="0"/>
            <a:endParaRPr lang="fr-FR" sz="2400" dirty="0" smtClean="0"/>
          </a:p>
          <a:p>
            <a:pPr lvl="0"/>
            <a:r>
              <a:rPr lang="fr-FR" sz="2400" b="1" dirty="0" smtClean="0">
                <a:solidFill>
                  <a:srgbClr val="00B050"/>
                </a:solidFill>
              </a:rPr>
              <a:t>-Objet de la mesure: </a:t>
            </a:r>
            <a:r>
              <a:rPr lang="fr-FR" sz="2400" dirty="0" smtClean="0"/>
              <a:t>précision des sanctions en matière de taxe de formation et d’apprentissage </a:t>
            </a:r>
          </a:p>
          <a:p>
            <a:r>
              <a:rPr lang="fr-FR" sz="2400" b="1" dirty="0" smtClean="0"/>
              <a:t>*Insuffisance de déclaration : </a:t>
            </a:r>
          </a:p>
          <a:p>
            <a:r>
              <a:rPr lang="fr-FR" sz="2400" dirty="0" smtClean="0"/>
              <a:t>	</a:t>
            </a:r>
            <a:r>
              <a:rPr lang="fr-FR" sz="2400" b="1" dirty="0" smtClean="0">
                <a:solidFill>
                  <a:srgbClr val="FF0000"/>
                </a:solidFill>
              </a:rPr>
              <a:t>-10</a:t>
            </a:r>
            <a:r>
              <a:rPr lang="fr-FR" sz="2400" b="1" dirty="0">
                <a:solidFill>
                  <a:srgbClr val="FF0000"/>
                </a:solidFill>
              </a:rPr>
              <a:t>%, </a:t>
            </a:r>
            <a:r>
              <a:rPr lang="fr-FR" sz="2400" dirty="0"/>
              <a:t>lorsque le montant des droits éludés est inférieur ou égal à cinquante mille dinars algériens (50.000 DA); </a:t>
            </a:r>
            <a:endParaRPr lang="fr-FR" sz="2400" dirty="0" smtClean="0"/>
          </a:p>
          <a:p>
            <a:r>
              <a:rPr lang="fr-FR" sz="2400" dirty="0"/>
              <a:t>	</a:t>
            </a:r>
            <a:r>
              <a:rPr lang="fr-FR" sz="2400" b="1" dirty="0" smtClean="0">
                <a:solidFill>
                  <a:srgbClr val="FF0000"/>
                </a:solidFill>
              </a:rPr>
              <a:t>-15</a:t>
            </a:r>
            <a:r>
              <a:rPr lang="fr-FR" sz="2400" b="1" dirty="0">
                <a:solidFill>
                  <a:srgbClr val="FF0000"/>
                </a:solidFill>
              </a:rPr>
              <a:t>%, </a:t>
            </a:r>
            <a:r>
              <a:rPr lang="fr-FR" sz="2400" dirty="0"/>
              <a:t>lorsque le montant des droits éludés est supérieur à cinquante mille dinars algériens (50.000 DA) et inférieur ou égal à deux cent mille dinars algériens (200.000 DA) ; </a:t>
            </a:r>
            <a:endParaRPr lang="fr-FR" sz="2400" dirty="0" smtClean="0"/>
          </a:p>
          <a:p>
            <a:r>
              <a:rPr lang="fr-FR" sz="2400" dirty="0"/>
              <a:t>	</a:t>
            </a:r>
            <a:r>
              <a:rPr lang="fr-FR" sz="2400" b="1" dirty="0" smtClean="0">
                <a:solidFill>
                  <a:srgbClr val="FF0000"/>
                </a:solidFill>
              </a:rPr>
              <a:t>-25</a:t>
            </a:r>
            <a:r>
              <a:rPr lang="fr-FR" sz="2400" b="1" dirty="0">
                <a:solidFill>
                  <a:srgbClr val="FF0000"/>
                </a:solidFill>
              </a:rPr>
              <a:t>%, </a:t>
            </a:r>
            <a:r>
              <a:rPr lang="fr-FR" sz="2400" dirty="0"/>
              <a:t>lorsque le montant des droits éludés est supérieur à deux cent mille dinars algériens (200.000 DA).</a:t>
            </a:r>
          </a:p>
          <a:p>
            <a:pPr lvl="0"/>
            <a:endParaRPr lang="fr-FR" sz="2400" dirty="0"/>
          </a:p>
        </p:txBody>
      </p:sp>
    </p:spTree>
    <p:extLst>
      <p:ext uri="{BB962C8B-B14F-4D97-AF65-F5344CB8AC3E}">
        <p14:creationId xmlns:p14="http://schemas.microsoft.com/office/powerpoint/2010/main" val="14512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17 LF et art 196 </a:t>
            </a:r>
            <a:r>
              <a:rPr lang="fr-FR" sz="2400" dirty="0" err="1" smtClean="0"/>
              <a:t>septies</a:t>
            </a:r>
            <a:r>
              <a:rPr lang="fr-FR" sz="2400" dirty="0" smtClean="0"/>
              <a:t> CIDTA</a:t>
            </a:r>
          </a:p>
          <a:p>
            <a:pPr lvl="0"/>
            <a:endParaRPr lang="fr-FR" sz="2400" dirty="0" smtClean="0"/>
          </a:p>
          <a:p>
            <a:pPr lvl="0"/>
            <a:r>
              <a:rPr lang="fr-FR" sz="2400" b="1" dirty="0" smtClean="0">
                <a:solidFill>
                  <a:srgbClr val="00B050"/>
                </a:solidFill>
              </a:rPr>
              <a:t>-Objet de la mesure: </a:t>
            </a:r>
            <a:r>
              <a:rPr lang="fr-FR" sz="2400" dirty="0" smtClean="0"/>
              <a:t>précision des sanctions en </a:t>
            </a:r>
            <a:r>
              <a:rPr lang="fr-FR" sz="2400" dirty="0" err="1" smtClean="0"/>
              <a:t>matiere</a:t>
            </a:r>
            <a:r>
              <a:rPr lang="fr-FR" sz="2400" dirty="0" smtClean="0"/>
              <a:t> de taxe de formation et d’apprentissage</a:t>
            </a:r>
          </a:p>
          <a:p>
            <a:pPr lvl="0"/>
            <a:endParaRPr lang="fr-FR" sz="2400" dirty="0"/>
          </a:p>
          <a:p>
            <a:pPr lvl="0"/>
            <a:r>
              <a:rPr lang="fr-FR" sz="2400" b="1" dirty="0" smtClean="0"/>
              <a:t>*Retard de déclaration avec droits : </a:t>
            </a:r>
          </a:p>
          <a:p>
            <a:pPr lvl="0"/>
            <a:r>
              <a:rPr lang="fr-FR" sz="2400" dirty="0" smtClean="0"/>
              <a:t>	</a:t>
            </a:r>
            <a:r>
              <a:rPr lang="fr-FR" sz="2400" b="1" dirty="0" smtClean="0">
                <a:solidFill>
                  <a:srgbClr val="FF0000"/>
                </a:solidFill>
              </a:rPr>
              <a:t>- </a:t>
            </a:r>
            <a:r>
              <a:rPr lang="fr-FR" sz="2400" b="1" dirty="0">
                <a:solidFill>
                  <a:srgbClr val="FF0000"/>
                </a:solidFill>
              </a:rPr>
              <a:t>10%, </a:t>
            </a:r>
            <a:r>
              <a:rPr lang="fr-FR" sz="2400" dirty="0"/>
              <a:t>si le retard n'excède pas un (1) mois ; </a:t>
            </a:r>
            <a:endParaRPr lang="fr-FR" sz="2400" dirty="0" smtClean="0"/>
          </a:p>
          <a:p>
            <a:pPr lvl="0"/>
            <a:r>
              <a:rPr lang="fr-FR" sz="2400" dirty="0"/>
              <a:t>	</a:t>
            </a:r>
            <a:r>
              <a:rPr lang="fr-FR" sz="2400" b="1" dirty="0" smtClean="0">
                <a:solidFill>
                  <a:srgbClr val="FF0000"/>
                </a:solidFill>
              </a:rPr>
              <a:t>- </a:t>
            </a:r>
            <a:r>
              <a:rPr lang="fr-FR" sz="2400" b="1" dirty="0">
                <a:solidFill>
                  <a:srgbClr val="FF0000"/>
                </a:solidFill>
              </a:rPr>
              <a:t>20%, </a:t>
            </a:r>
            <a:r>
              <a:rPr lang="fr-FR" sz="2400" dirty="0"/>
              <a:t>lorsque le retard excède un (1) mois et n'excède pas deux (2) mois ; </a:t>
            </a:r>
            <a:endParaRPr lang="fr-FR" sz="2400" dirty="0" smtClean="0"/>
          </a:p>
          <a:p>
            <a:pPr lvl="0"/>
            <a:r>
              <a:rPr lang="fr-FR" sz="2400" dirty="0"/>
              <a:t>	</a:t>
            </a:r>
            <a:r>
              <a:rPr lang="fr-FR" sz="2400" b="1" dirty="0" smtClean="0">
                <a:solidFill>
                  <a:srgbClr val="FF0000"/>
                </a:solidFill>
              </a:rPr>
              <a:t>- </a:t>
            </a:r>
            <a:r>
              <a:rPr lang="fr-FR" sz="2400" b="1" dirty="0">
                <a:solidFill>
                  <a:srgbClr val="FF0000"/>
                </a:solidFill>
              </a:rPr>
              <a:t>25%, </a:t>
            </a:r>
            <a:r>
              <a:rPr lang="fr-FR" sz="2400" dirty="0"/>
              <a:t>lorsque le retard excède deux (2) mois. </a:t>
            </a:r>
            <a:r>
              <a:rPr lang="fr-FR" sz="2400" dirty="0" smtClean="0"/>
              <a:t>(</a:t>
            </a:r>
            <a:r>
              <a:rPr lang="fr-FR" sz="2400" dirty="0"/>
              <a:t>2) </a:t>
            </a:r>
            <a:r>
              <a:rPr lang="fr-FR" sz="2400" dirty="0" smtClean="0"/>
              <a:t>mois.</a:t>
            </a:r>
            <a:endParaRPr lang="fr-FR" sz="2400" b="1" dirty="0">
              <a:solidFill>
                <a:schemeClr val="tx1"/>
              </a:solidFill>
              <a:latin typeface="+mj-lt"/>
              <a:ea typeface="+mj-ea"/>
              <a:cs typeface="+mj-cs"/>
            </a:endParaRPr>
          </a:p>
        </p:txBody>
      </p:sp>
    </p:spTree>
    <p:extLst>
      <p:ext uri="{BB962C8B-B14F-4D97-AF65-F5344CB8AC3E}">
        <p14:creationId xmlns:p14="http://schemas.microsoft.com/office/powerpoint/2010/main" val="36632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17 LF et art 196 </a:t>
            </a:r>
            <a:r>
              <a:rPr lang="fr-FR" sz="2400" dirty="0" err="1" smtClean="0"/>
              <a:t>septies</a:t>
            </a:r>
            <a:r>
              <a:rPr lang="fr-FR" sz="2400" dirty="0" smtClean="0"/>
              <a:t> CIDTA</a:t>
            </a:r>
          </a:p>
          <a:p>
            <a:pPr lvl="0"/>
            <a:endParaRPr lang="fr-FR" sz="2400" dirty="0" smtClean="0"/>
          </a:p>
          <a:p>
            <a:pPr lvl="0"/>
            <a:r>
              <a:rPr lang="fr-FR" sz="2400" b="1" dirty="0" smtClean="0">
                <a:solidFill>
                  <a:srgbClr val="00B050"/>
                </a:solidFill>
              </a:rPr>
              <a:t>-Objet de la mesure: </a:t>
            </a:r>
            <a:r>
              <a:rPr lang="fr-FR" sz="2400" dirty="0" smtClean="0"/>
              <a:t>précision des sanctions en matière de taxe de formation et d’apprentissage</a:t>
            </a:r>
          </a:p>
          <a:p>
            <a:pPr lvl="0"/>
            <a:endParaRPr lang="fr-FR" sz="2400" dirty="0"/>
          </a:p>
          <a:p>
            <a:pPr lvl="0"/>
            <a:r>
              <a:rPr lang="fr-FR" sz="2400" b="1" dirty="0" smtClean="0"/>
              <a:t>Retard de déclaration sans droits: </a:t>
            </a:r>
          </a:p>
          <a:p>
            <a:pPr lvl="0"/>
            <a:r>
              <a:rPr lang="fr-FR" sz="2400" dirty="0" smtClean="0"/>
              <a:t> 	</a:t>
            </a:r>
            <a:r>
              <a:rPr lang="fr-FR" sz="2400" b="1" dirty="0" smtClean="0">
                <a:solidFill>
                  <a:srgbClr val="FF0000"/>
                </a:solidFill>
              </a:rPr>
              <a:t>- </a:t>
            </a:r>
            <a:r>
              <a:rPr lang="fr-FR" sz="2400" b="1" dirty="0">
                <a:solidFill>
                  <a:srgbClr val="FF0000"/>
                </a:solidFill>
              </a:rPr>
              <a:t>2.500 DA, </a:t>
            </a:r>
            <a:r>
              <a:rPr lang="fr-FR" sz="2400" dirty="0"/>
              <a:t>lorsque le retard est égal ou inférieur à un (1) mois ; </a:t>
            </a:r>
            <a:endParaRPr lang="fr-FR" sz="2400" dirty="0" smtClean="0"/>
          </a:p>
          <a:p>
            <a:pPr lvl="0"/>
            <a:r>
              <a:rPr lang="fr-FR" sz="2400" dirty="0" smtClean="0"/>
              <a:t>	</a:t>
            </a:r>
            <a:r>
              <a:rPr lang="fr-FR" sz="2400" b="1" dirty="0" smtClean="0">
                <a:solidFill>
                  <a:srgbClr val="FF0000"/>
                </a:solidFill>
              </a:rPr>
              <a:t>- </a:t>
            </a:r>
            <a:r>
              <a:rPr lang="fr-FR" sz="2400" b="1" dirty="0">
                <a:solidFill>
                  <a:srgbClr val="FF0000"/>
                </a:solidFill>
              </a:rPr>
              <a:t>5.000 DA</a:t>
            </a:r>
            <a:r>
              <a:rPr lang="fr-FR" sz="2400" dirty="0"/>
              <a:t>, lorsque le retard est supérieur à un (1) mois et inférieur à deux (2) mois ; </a:t>
            </a:r>
            <a:endParaRPr lang="fr-FR" sz="2400" dirty="0" smtClean="0"/>
          </a:p>
          <a:p>
            <a:pPr lvl="0"/>
            <a:r>
              <a:rPr lang="fr-FR" sz="2400" dirty="0"/>
              <a:t>	</a:t>
            </a:r>
            <a:r>
              <a:rPr lang="fr-FR" sz="2400" b="1" dirty="0" smtClean="0">
                <a:solidFill>
                  <a:srgbClr val="FF0000"/>
                </a:solidFill>
              </a:rPr>
              <a:t>- </a:t>
            </a:r>
            <a:r>
              <a:rPr lang="fr-FR" sz="2400" b="1" dirty="0">
                <a:solidFill>
                  <a:srgbClr val="FF0000"/>
                </a:solidFill>
              </a:rPr>
              <a:t>10.000 DA, </a:t>
            </a:r>
            <a:r>
              <a:rPr lang="fr-FR" sz="2400" dirty="0"/>
              <a:t>lorsque le retard est supérieur à deux (2) </a:t>
            </a:r>
            <a:r>
              <a:rPr lang="fr-FR" sz="2400" dirty="0" smtClean="0"/>
              <a:t>mois .</a:t>
            </a:r>
            <a:endParaRPr lang="fr-FR" sz="2400" b="1" dirty="0">
              <a:solidFill>
                <a:schemeClr val="tx1"/>
              </a:solidFill>
              <a:latin typeface="+mj-lt"/>
              <a:ea typeface="+mj-ea"/>
              <a:cs typeface="+mj-cs"/>
            </a:endParaRPr>
          </a:p>
        </p:txBody>
      </p:sp>
    </p:spTree>
    <p:extLst>
      <p:ext uri="{BB962C8B-B14F-4D97-AF65-F5344CB8AC3E}">
        <p14:creationId xmlns:p14="http://schemas.microsoft.com/office/powerpoint/2010/main" val="36390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17 LF et art 196 </a:t>
            </a:r>
            <a:r>
              <a:rPr lang="fr-FR" sz="2400" dirty="0" err="1" smtClean="0"/>
              <a:t>septies</a:t>
            </a:r>
            <a:r>
              <a:rPr lang="fr-FR" sz="2400" dirty="0" smtClean="0"/>
              <a:t> CIDTA</a:t>
            </a:r>
          </a:p>
          <a:p>
            <a:pPr lvl="0"/>
            <a:endParaRPr lang="fr-FR" sz="2400" dirty="0" smtClean="0"/>
          </a:p>
          <a:p>
            <a:pPr lvl="0"/>
            <a:r>
              <a:rPr lang="fr-FR" sz="2400" b="1" dirty="0" smtClean="0">
                <a:solidFill>
                  <a:srgbClr val="00B050"/>
                </a:solidFill>
              </a:rPr>
              <a:t>-Objet de la mesure: </a:t>
            </a:r>
            <a:r>
              <a:rPr lang="fr-FR" sz="2400" dirty="0" smtClean="0"/>
              <a:t>précision des sanctions en matière de taxe de formation et d’apprentissage</a:t>
            </a:r>
          </a:p>
          <a:p>
            <a:pPr lvl="0"/>
            <a:endParaRPr lang="fr-FR" sz="2400" dirty="0"/>
          </a:p>
          <a:p>
            <a:pPr lvl="0"/>
            <a:r>
              <a:rPr lang="fr-FR" sz="2400" b="1" dirty="0" smtClean="0"/>
              <a:t>Q: </a:t>
            </a:r>
            <a:r>
              <a:rPr lang="fr-FR" sz="2400" b="1" dirty="0" smtClean="0">
                <a:solidFill>
                  <a:srgbClr val="0070C0"/>
                </a:solidFill>
              </a:rPr>
              <a:t>délai de déclaration et base de calcul des taxes de formation et d’apprentissage ?</a:t>
            </a:r>
            <a:endParaRPr lang="fr-FR" sz="2400" b="1" dirty="0">
              <a:solidFill>
                <a:srgbClr val="0070C0"/>
              </a:solidFill>
              <a:latin typeface="+mj-lt"/>
              <a:ea typeface="+mj-ea"/>
              <a:cs typeface="+mj-cs"/>
            </a:endParaRPr>
          </a:p>
        </p:txBody>
      </p:sp>
    </p:spTree>
    <p:extLst>
      <p:ext uri="{BB962C8B-B14F-4D97-AF65-F5344CB8AC3E}">
        <p14:creationId xmlns:p14="http://schemas.microsoft.com/office/powerpoint/2010/main" val="2325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17 LF et art 196 </a:t>
            </a:r>
            <a:r>
              <a:rPr lang="fr-FR" sz="2400" dirty="0" err="1" smtClean="0"/>
              <a:t>septies</a:t>
            </a:r>
            <a:r>
              <a:rPr lang="fr-FR" sz="2400" dirty="0" smtClean="0"/>
              <a:t> CIDTA</a:t>
            </a:r>
          </a:p>
          <a:p>
            <a:pPr lvl="0"/>
            <a:endParaRPr lang="fr-FR" sz="2400" dirty="0" smtClean="0"/>
          </a:p>
          <a:p>
            <a:pPr lvl="0"/>
            <a:r>
              <a:rPr lang="fr-FR" sz="2400" b="1" dirty="0" smtClean="0">
                <a:solidFill>
                  <a:srgbClr val="00B050"/>
                </a:solidFill>
              </a:rPr>
              <a:t>-Objet de la mesure: </a:t>
            </a:r>
            <a:r>
              <a:rPr lang="fr-FR" sz="2400" dirty="0" smtClean="0"/>
              <a:t>précision des sanctions en matière de taxe de formation et d’apprentissage</a:t>
            </a:r>
          </a:p>
          <a:p>
            <a:pPr lvl="0"/>
            <a:endParaRPr lang="fr-FR" sz="2400" dirty="0"/>
          </a:p>
          <a:p>
            <a:pPr lvl="0"/>
            <a:r>
              <a:rPr lang="fr-FR" sz="2400" b="1" dirty="0"/>
              <a:t>R</a:t>
            </a:r>
            <a:r>
              <a:rPr lang="fr-FR" sz="2400" b="1" dirty="0" smtClean="0"/>
              <a:t>: 	-</a:t>
            </a:r>
            <a:r>
              <a:rPr lang="fr-FR" sz="2400" b="1" dirty="0" smtClean="0">
                <a:solidFill>
                  <a:srgbClr val="0070C0"/>
                </a:solidFill>
              </a:rPr>
              <a:t>Délai de déclaration : </a:t>
            </a:r>
            <a:r>
              <a:rPr lang="fr-FR" sz="2400" b="1" dirty="0" smtClean="0">
                <a:solidFill>
                  <a:srgbClr val="00B050"/>
                </a:solidFill>
              </a:rPr>
              <a:t>20 février N+1</a:t>
            </a:r>
          </a:p>
          <a:p>
            <a:pPr lvl="0"/>
            <a:r>
              <a:rPr lang="fr-FR" sz="2400" b="1" dirty="0" smtClean="0">
                <a:solidFill>
                  <a:srgbClr val="0070C0"/>
                </a:solidFill>
              </a:rPr>
              <a:t>	-Taux des 02 taxes:  </a:t>
            </a:r>
            <a:r>
              <a:rPr lang="fr-FR" sz="2400" b="1" dirty="0" smtClean="0">
                <a:solidFill>
                  <a:srgbClr val="00B050"/>
                </a:solidFill>
              </a:rPr>
              <a:t>écart entre 1% MS et charges engagées/MS</a:t>
            </a:r>
          </a:p>
          <a:p>
            <a:pPr lvl="0"/>
            <a:endParaRPr lang="fr-FR" sz="2400" b="1" dirty="0">
              <a:solidFill>
                <a:srgbClr val="0070C0"/>
              </a:solidFill>
              <a:latin typeface="+mj-lt"/>
              <a:ea typeface="+mj-ea"/>
              <a:cs typeface="+mj-cs"/>
            </a:endParaRPr>
          </a:p>
          <a:p>
            <a:pPr lvl="0"/>
            <a:r>
              <a:rPr lang="fr-FR" sz="2400" b="1" dirty="0" smtClean="0">
                <a:solidFill>
                  <a:srgbClr val="0070C0"/>
                </a:solidFill>
                <a:latin typeface="+mj-lt"/>
                <a:ea typeface="+mj-ea"/>
                <a:cs typeface="+mj-cs"/>
              </a:rPr>
              <a:t>Définition MS - art 56 LF 2022: </a:t>
            </a:r>
            <a:r>
              <a:rPr lang="fr-FR" sz="2400" b="1" dirty="0" smtClean="0">
                <a:solidFill>
                  <a:srgbClr val="00B050"/>
                </a:solidFill>
                <a:latin typeface="+mj-lt"/>
                <a:ea typeface="+mj-ea"/>
                <a:cs typeface="+mj-cs"/>
              </a:rPr>
              <a:t>rémunérations brutes versées aux salariés </a:t>
            </a:r>
            <a:r>
              <a:rPr lang="fr-FR" sz="2400" b="1" dirty="0" smtClean="0">
                <a:solidFill>
                  <a:srgbClr val="FF0000"/>
                </a:solidFill>
                <a:latin typeface="+mj-lt"/>
                <a:ea typeface="+mj-ea"/>
                <a:cs typeface="+mj-cs"/>
              </a:rPr>
              <a:t>(compte 631 ou total des gains-fiches de paie) </a:t>
            </a:r>
            <a:endParaRPr lang="fr-FR" sz="2400" b="1" dirty="0">
              <a:solidFill>
                <a:srgbClr val="FF0000"/>
              </a:solidFill>
              <a:latin typeface="+mj-lt"/>
              <a:ea typeface="+mj-ea"/>
              <a:cs typeface="+mj-cs"/>
            </a:endParaRPr>
          </a:p>
        </p:txBody>
      </p:sp>
    </p:spTree>
    <p:extLst>
      <p:ext uri="{BB962C8B-B14F-4D97-AF65-F5344CB8AC3E}">
        <p14:creationId xmlns:p14="http://schemas.microsoft.com/office/powerpoint/2010/main" val="41908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18,19 LF et art 231-ter, 231-quater CIDTA</a:t>
            </a:r>
          </a:p>
          <a:p>
            <a:pPr lvl="0"/>
            <a:r>
              <a:rPr lang="fr-FR" sz="2400" b="1" dirty="0" smtClean="0">
                <a:solidFill>
                  <a:srgbClr val="00B050"/>
                </a:solidFill>
              </a:rPr>
              <a:t>-Objet de la mesure: </a:t>
            </a:r>
            <a:r>
              <a:rPr lang="fr-FR" sz="2400" dirty="0" smtClean="0"/>
              <a:t>précisions relatives à la TLS applicable à l’activité de transport par canalisation des HC (TRC)</a:t>
            </a:r>
          </a:p>
          <a:p>
            <a:pPr lvl="0"/>
            <a:r>
              <a:rPr lang="fr-FR" sz="2400" dirty="0" smtClean="0"/>
              <a:t>	*Pour </a:t>
            </a:r>
            <a:r>
              <a:rPr lang="fr-FR" sz="2400" dirty="0"/>
              <a:t>les opérations de transport par canalisation des hydrocarbures, la base de calcul de la Taxe Locale de Solidarité est égale au produit des </a:t>
            </a:r>
            <a:r>
              <a:rPr lang="fr-FR" sz="2400" b="1" dirty="0">
                <a:solidFill>
                  <a:srgbClr val="FF0000"/>
                </a:solidFill>
              </a:rPr>
              <a:t>quantités transportées</a:t>
            </a:r>
            <a:r>
              <a:rPr lang="fr-FR" sz="2400" dirty="0"/>
              <a:t>, déterminé selon le </a:t>
            </a:r>
            <a:r>
              <a:rPr lang="fr-FR" sz="2400" b="1" dirty="0">
                <a:solidFill>
                  <a:srgbClr val="FF0000"/>
                </a:solidFill>
              </a:rPr>
              <a:t>tarif applicable </a:t>
            </a:r>
            <a:r>
              <a:rPr lang="fr-FR" sz="2400" dirty="0"/>
              <a:t>au transport par canalisation. </a:t>
            </a:r>
            <a:endParaRPr lang="fr-FR" sz="2400" dirty="0" smtClean="0"/>
          </a:p>
          <a:p>
            <a:pPr lvl="0"/>
            <a:r>
              <a:rPr lang="fr-FR" sz="2400" dirty="0" smtClean="0"/>
              <a:t>	*Le </a:t>
            </a:r>
            <a:r>
              <a:rPr lang="fr-FR" sz="2400" dirty="0"/>
              <a:t>tarif de transport, correspond à celui fixé conformément à la législation et à la règlementation, régissant les activités de transport par canalisation des </a:t>
            </a:r>
            <a:r>
              <a:rPr lang="fr-FR" sz="2400" dirty="0" smtClean="0"/>
              <a:t>hydrocarbures</a:t>
            </a:r>
            <a:r>
              <a:rPr lang="fr-FR" sz="2400" dirty="0"/>
              <a:t> </a:t>
            </a:r>
            <a:r>
              <a:rPr lang="fr-FR" sz="2400" dirty="0" smtClean="0"/>
              <a:t>(art 134 </a:t>
            </a:r>
            <a:r>
              <a:rPr lang="fr-FR" sz="2400" dirty="0"/>
              <a:t>de la loi n° 19-13 du 11 Décembre </a:t>
            </a:r>
            <a:r>
              <a:rPr lang="fr-FR" sz="2400" dirty="0" smtClean="0"/>
              <a:t>2019)</a:t>
            </a:r>
          </a:p>
          <a:p>
            <a:pPr lvl="0"/>
            <a:r>
              <a:rPr lang="fr-FR" sz="2400" dirty="0"/>
              <a:t>	</a:t>
            </a:r>
            <a:r>
              <a:rPr lang="fr-FR" sz="2400" dirty="0" smtClean="0"/>
              <a:t>*Changement de fait générateur: </a:t>
            </a:r>
            <a:r>
              <a:rPr lang="fr-FR" sz="2400" b="1" dirty="0" smtClean="0">
                <a:solidFill>
                  <a:srgbClr val="00B050"/>
                </a:solidFill>
              </a:rPr>
              <a:t>au lieu de l’encaissement </a:t>
            </a:r>
            <a:r>
              <a:rPr lang="fr-FR" sz="2400" b="1" dirty="0">
                <a:solidFill>
                  <a:srgbClr val="00B050"/>
                </a:solidFill>
              </a:rPr>
              <a:t>total ou partiel </a:t>
            </a:r>
            <a:r>
              <a:rPr lang="fr-FR" sz="2400" dirty="0"/>
              <a:t>du </a:t>
            </a:r>
            <a:r>
              <a:rPr lang="fr-FR" sz="2400" dirty="0" smtClean="0"/>
              <a:t>prix, par </a:t>
            </a:r>
            <a:r>
              <a:rPr lang="fr-FR" sz="2400" dirty="0"/>
              <a:t>la </a:t>
            </a:r>
            <a:r>
              <a:rPr lang="fr-FR" sz="2400" b="1" dirty="0">
                <a:solidFill>
                  <a:srgbClr val="FF0000"/>
                </a:solidFill>
              </a:rPr>
              <a:t>réalisation des opérations </a:t>
            </a:r>
            <a:r>
              <a:rPr lang="fr-FR" sz="2400" dirty="0"/>
              <a:t>de transport par canalisation </a:t>
            </a:r>
          </a:p>
          <a:p>
            <a:endParaRPr lang="fr-FR" sz="2400" b="1" dirty="0" smtClean="0">
              <a:solidFill>
                <a:srgbClr val="0070C0"/>
              </a:solidFill>
            </a:endParaRPr>
          </a:p>
          <a:p>
            <a:r>
              <a:rPr lang="fr-FR" sz="2400" b="1" dirty="0" smtClean="0">
                <a:solidFill>
                  <a:srgbClr val="0070C0"/>
                </a:solidFill>
              </a:rPr>
              <a:t>Q</a:t>
            </a:r>
            <a:r>
              <a:rPr lang="fr-FR" sz="2400" b="1" dirty="0">
                <a:solidFill>
                  <a:srgbClr val="0070C0"/>
                </a:solidFill>
              </a:rPr>
              <a:t>: taux applicables en </a:t>
            </a:r>
            <a:r>
              <a:rPr lang="fr-FR" sz="2400" b="1" dirty="0" smtClean="0">
                <a:solidFill>
                  <a:srgbClr val="0070C0"/>
                </a:solidFill>
              </a:rPr>
              <a:t>matière </a:t>
            </a:r>
            <a:r>
              <a:rPr lang="fr-FR" sz="2400" b="1" dirty="0">
                <a:solidFill>
                  <a:srgbClr val="0070C0"/>
                </a:solidFill>
              </a:rPr>
              <a:t>de TLS </a:t>
            </a:r>
            <a:r>
              <a:rPr lang="fr-FR" sz="2400" b="1" dirty="0" smtClean="0">
                <a:solidFill>
                  <a:srgbClr val="0070C0"/>
                </a:solidFill>
              </a:rPr>
              <a:t>et activités concernées ?</a:t>
            </a:r>
            <a:endParaRPr lang="fr-FR" sz="2400" b="1" dirty="0">
              <a:solidFill>
                <a:srgbClr val="0070C0"/>
              </a:solidFill>
            </a:endParaRPr>
          </a:p>
          <a:p>
            <a:pPr lvl="0"/>
            <a:endParaRPr lang="fr-FR" sz="2400" dirty="0" smtClean="0"/>
          </a:p>
          <a:p>
            <a:pPr lvl="0"/>
            <a:endParaRPr lang="fr-FR" sz="2400" dirty="0"/>
          </a:p>
        </p:txBody>
      </p:sp>
    </p:spTree>
    <p:extLst>
      <p:ext uri="{BB962C8B-B14F-4D97-AF65-F5344CB8AC3E}">
        <p14:creationId xmlns:p14="http://schemas.microsoft.com/office/powerpoint/2010/main" val="50484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i="1" dirty="0" smtClean="0">
                <a:effectLst/>
              </a:rPr>
              <a:t>Art 15 LF 2024 et </a:t>
            </a:r>
            <a:r>
              <a:rPr lang="en-US" sz="2400" b="1" i="1" dirty="0">
                <a:effectLst/>
              </a:rPr>
              <a:t>Art. 231 </a:t>
            </a:r>
            <a:r>
              <a:rPr lang="en-US" sz="2400" b="1" i="1" dirty="0" err="1">
                <a:effectLst/>
              </a:rPr>
              <a:t>bis</a:t>
            </a:r>
            <a:r>
              <a:rPr lang="en-US" sz="2400" b="1" i="1" dirty="0">
                <a:effectLst/>
              </a:rPr>
              <a:t> à 231 </a:t>
            </a:r>
            <a:r>
              <a:rPr lang="en-US" sz="2400" b="1" i="1" dirty="0" err="1">
                <a:effectLst/>
              </a:rPr>
              <a:t>undecies</a:t>
            </a:r>
            <a:r>
              <a:rPr lang="en-US" sz="2400" b="1" i="1" dirty="0">
                <a:effectLst/>
              </a:rPr>
              <a:t> CIDTA</a:t>
            </a:r>
            <a:endParaRPr lang="fr-FR" sz="2400" dirty="0">
              <a:effectLst/>
            </a:endParaRPr>
          </a:p>
        </p:txBody>
      </p:sp>
      <p:sp>
        <p:nvSpPr>
          <p:cNvPr id="3" name="Sous-titre 2"/>
          <p:cNvSpPr>
            <a:spLocks noGrp="1"/>
          </p:cNvSpPr>
          <p:nvPr>
            <p:ph type="subTitle" idx="1"/>
          </p:nvPr>
        </p:nvSpPr>
        <p:spPr>
          <a:xfrm>
            <a:off x="1133341" y="1124744"/>
            <a:ext cx="10912355" cy="5733256"/>
          </a:xfrm>
          <a:ln/>
        </p:spPr>
        <p:style>
          <a:lnRef idx="2">
            <a:schemeClr val="accent2"/>
          </a:lnRef>
          <a:fillRef idx="1">
            <a:schemeClr val="lt1"/>
          </a:fillRef>
          <a:effectRef idx="0">
            <a:schemeClr val="accent2"/>
          </a:effectRef>
          <a:fontRef idx="minor">
            <a:schemeClr val="dk1"/>
          </a:fontRef>
        </p:style>
        <p:txBody>
          <a:bodyPr>
            <a:noAutofit/>
          </a:bodyPr>
          <a:lstStyle/>
          <a:p>
            <a:endParaRPr lang="fr-FR" sz="2400" b="1" u="sng" dirty="0" smtClean="0"/>
          </a:p>
          <a:p>
            <a:r>
              <a:rPr lang="fr-FR" sz="2400" b="1" u="sng" dirty="0" smtClean="0"/>
              <a:t>Taxe </a:t>
            </a:r>
            <a:r>
              <a:rPr lang="fr-FR" sz="2400" b="1" u="sng" dirty="0"/>
              <a:t>Locale de Solidarité (TLS) </a:t>
            </a:r>
            <a:r>
              <a:rPr lang="fr-FR" sz="2400" b="1" u="sng" dirty="0" smtClean="0"/>
              <a:t>:</a:t>
            </a:r>
          </a:p>
          <a:p>
            <a:endParaRPr lang="fr-FR" sz="2400" dirty="0" smtClean="0"/>
          </a:p>
          <a:p>
            <a:r>
              <a:rPr lang="fr-FR" sz="2400" dirty="0"/>
              <a:t>	</a:t>
            </a:r>
            <a:r>
              <a:rPr lang="fr-FR" sz="2400" dirty="0" smtClean="0"/>
              <a:t>Institution </a:t>
            </a:r>
            <a:r>
              <a:rPr lang="fr-FR" sz="2400" dirty="0"/>
              <a:t>de la Taxe Locale de </a:t>
            </a:r>
            <a:r>
              <a:rPr lang="fr-FR" sz="2400" dirty="0" smtClean="0"/>
              <a:t>Solidarité, en remplacement de la TAP , </a:t>
            </a:r>
            <a:r>
              <a:rPr lang="fr-FR" sz="2400" dirty="0"/>
              <a:t>applicable </a:t>
            </a:r>
            <a:r>
              <a:rPr lang="fr-FR" sz="2400" dirty="0" smtClean="0"/>
              <a:t>:</a:t>
            </a:r>
          </a:p>
          <a:p>
            <a:r>
              <a:rPr lang="fr-FR" sz="2400" b="1" dirty="0" smtClean="0">
                <a:solidFill>
                  <a:srgbClr val="0070C0"/>
                </a:solidFill>
              </a:rPr>
              <a:t>-À l’activité </a:t>
            </a:r>
            <a:r>
              <a:rPr lang="fr-FR" sz="2400" b="1" dirty="0">
                <a:solidFill>
                  <a:srgbClr val="0070C0"/>
                </a:solidFill>
              </a:rPr>
              <a:t>de transport par canalisation des </a:t>
            </a:r>
            <a:r>
              <a:rPr lang="fr-FR" sz="2400" b="1" dirty="0" smtClean="0">
                <a:solidFill>
                  <a:srgbClr val="0070C0"/>
                </a:solidFill>
              </a:rPr>
              <a:t>hydrocarbures </a:t>
            </a:r>
            <a:r>
              <a:rPr lang="fr-FR" sz="2400" b="1" dirty="0" smtClean="0">
                <a:solidFill>
                  <a:srgbClr val="FF0000"/>
                </a:solidFill>
              </a:rPr>
              <a:t>3%; </a:t>
            </a:r>
          </a:p>
          <a:p>
            <a:r>
              <a:rPr lang="fr-FR" sz="2400" b="1" dirty="0" smtClean="0">
                <a:solidFill>
                  <a:srgbClr val="0070C0"/>
                </a:solidFill>
              </a:rPr>
              <a:t>-Aux activités minières </a:t>
            </a:r>
            <a:r>
              <a:rPr lang="fr-FR" sz="2400" b="1" dirty="0" smtClean="0">
                <a:solidFill>
                  <a:srgbClr val="FF0000"/>
                </a:solidFill>
              </a:rPr>
              <a:t>1,5%, avec réfaction de gros à 30%</a:t>
            </a:r>
            <a:r>
              <a:rPr lang="fr-FR" sz="2400" b="1" dirty="0" smtClean="0">
                <a:solidFill>
                  <a:srgbClr val="0070C0"/>
                </a:solidFill>
              </a:rPr>
              <a:t> .</a:t>
            </a:r>
          </a:p>
          <a:p>
            <a:endParaRPr lang="fr-FR" sz="2400" dirty="0"/>
          </a:p>
          <a:p>
            <a:r>
              <a:rPr lang="fr-FR" sz="2400" b="1" dirty="0" smtClean="0"/>
              <a:t>Q: définition de l’ activité de transport par canalisation et des activités minières ? </a:t>
            </a:r>
          </a:p>
          <a:p>
            <a:r>
              <a:rPr lang="fr-FR" sz="2400" b="1" dirty="0" smtClean="0"/>
              <a:t>	</a:t>
            </a:r>
            <a:endParaRPr lang="fr-FR" sz="1800" b="1" dirty="0">
              <a:solidFill>
                <a:schemeClr val="tx1"/>
              </a:solidFill>
              <a:latin typeface="+mj-lt"/>
              <a:ea typeface="+mj-ea"/>
              <a:cs typeface="+mj-cs"/>
            </a:endParaRPr>
          </a:p>
        </p:txBody>
      </p:sp>
    </p:spTree>
    <p:extLst>
      <p:ext uri="{BB962C8B-B14F-4D97-AF65-F5344CB8AC3E}">
        <p14:creationId xmlns:p14="http://schemas.microsoft.com/office/powerpoint/2010/main" val="31328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7696" y="-90574"/>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i="1" dirty="0" smtClean="0">
                <a:effectLst/>
              </a:rPr>
              <a:t>Art 15 LF 2024 et </a:t>
            </a:r>
            <a:r>
              <a:rPr lang="en-US" sz="2400" b="1" i="1" dirty="0">
                <a:effectLst/>
              </a:rPr>
              <a:t>Art. 231 </a:t>
            </a:r>
            <a:r>
              <a:rPr lang="en-US" sz="2400" b="1" i="1" dirty="0" err="1">
                <a:effectLst/>
              </a:rPr>
              <a:t>bis</a:t>
            </a:r>
            <a:r>
              <a:rPr lang="en-US" sz="2400" b="1" i="1" dirty="0">
                <a:effectLst/>
              </a:rPr>
              <a:t> à 231 </a:t>
            </a:r>
            <a:r>
              <a:rPr lang="en-US" sz="2400" b="1" i="1" dirty="0" err="1">
                <a:effectLst/>
              </a:rPr>
              <a:t>undecies</a:t>
            </a:r>
            <a:r>
              <a:rPr lang="en-US" sz="2400" b="1" i="1" dirty="0">
                <a:effectLst/>
              </a:rPr>
              <a:t> CIDTA</a:t>
            </a:r>
            <a:endParaRPr lang="fr-FR" sz="2400" dirty="0">
              <a:effectLst/>
            </a:endParaRPr>
          </a:p>
        </p:txBody>
      </p:sp>
      <p:sp>
        <p:nvSpPr>
          <p:cNvPr id="3" name="Sous-titre 2"/>
          <p:cNvSpPr>
            <a:spLocks noGrp="1"/>
          </p:cNvSpPr>
          <p:nvPr>
            <p:ph type="subTitle" idx="1"/>
          </p:nvPr>
        </p:nvSpPr>
        <p:spPr>
          <a:xfrm>
            <a:off x="283336" y="918682"/>
            <a:ext cx="11633572" cy="5733256"/>
          </a:xfrm>
          <a:ln/>
        </p:spPr>
        <p:style>
          <a:lnRef idx="2">
            <a:schemeClr val="accent2"/>
          </a:lnRef>
          <a:fillRef idx="1">
            <a:schemeClr val="lt1"/>
          </a:fillRef>
          <a:effectRef idx="0">
            <a:schemeClr val="accent2"/>
          </a:effectRef>
          <a:fontRef idx="minor">
            <a:schemeClr val="dk1"/>
          </a:fontRef>
        </p:style>
        <p:txBody>
          <a:bodyPr>
            <a:noAutofit/>
          </a:bodyPr>
          <a:lstStyle/>
          <a:p>
            <a:r>
              <a:rPr lang="fr-FR" sz="2400" b="1" u="sng" dirty="0" smtClean="0"/>
              <a:t>Taxe </a:t>
            </a:r>
            <a:r>
              <a:rPr lang="fr-FR" sz="2400" b="1" u="sng" dirty="0"/>
              <a:t>Locale de Solidarité (TLS) </a:t>
            </a:r>
            <a:r>
              <a:rPr lang="fr-FR" sz="2400" b="1" u="sng" dirty="0" smtClean="0"/>
              <a:t>:</a:t>
            </a:r>
            <a:endParaRPr lang="fr-FR" sz="2400" dirty="0" smtClean="0"/>
          </a:p>
          <a:p>
            <a:r>
              <a:rPr lang="fr-FR" sz="2400" dirty="0"/>
              <a:t>	</a:t>
            </a:r>
            <a:r>
              <a:rPr lang="fr-FR" sz="2400" dirty="0" smtClean="0"/>
              <a:t>Institution </a:t>
            </a:r>
            <a:r>
              <a:rPr lang="fr-FR" sz="2400" dirty="0"/>
              <a:t>de la Taxe Locale de Solidarité, applicable </a:t>
            </a:r>
            <a:r>
              <a:rPr lang="fr-FR" sz="2400" dirty="0" smtClean="0"/>
              <a:t>:</a:t>
            </a:r>
          </a:p>
          <a:p>
            <a:r>
              <a:rPr lang="fr-FR" sz="1800" b="1" dirty="0" smtClean="0"/>
              <a:t>R: Définition: </a:t>
            </a:r>
          </a:p>
          <a:p>
            <a:r>
              <a:rPr lang="fr-FR" sz="1800" b="1" dirty="0" smtClean="0"/>
              <a:t>	1-Activité de transport par canalisation:  </a:t>
            </a:r>
            <a:r>
              <a:rPr lang="fr-FR" sz="1800" b="1" dirty="0" smtClean="0">
                <a:solidFill>
                  <a:srgbClr val="00B050"/>
                </a:solidFill>
              </a:rPr>
              <a:t>Art 03 de la Loi </a:t>
            </a:r>
            <a:r>
              <a:rPr lang="fr-FR" sz="1800" b="1" dirty="0">
                <a:solidFill>
                  <a:srgbClr val="00B050"/>
                </a:solidFill>
              </a:rPr>
              <a:t>n° 19-13 du </a:t>
            </a:r>
            <a:r>
              <a:rPr lang="fr-FR" sz="1800" b="1" dirty="0" smtClean="0">
                <a:solidFill>
                  <a:srgbClr val="00B050"/>
                </a:solidFill>
              </a:rPr>
              <a:t>11 </a:t>
            </a:r>
            <a:r>
              <a:rPr lang="fr-FR" sz="1800" b="1" dirty="0">
                <a:solidFill>
                  <a:srgbClr val="00B050"/>
                </a:solidFill>
              </a:rPr>
              <a:t>décembre 2019 régissant les activités </a:t>
            </a:r>
            <a:r>
              <a:rPr lang="fr-FR" sz="1800" b="1" dirty="0" smtClean="0">
                <a:solidFill>
                  <a:srgbClr val="00B050"/>
                </a:solidFill>
              </a:rPr>
              <a:t>d’hydrocarbures</a:t>
            </a:r>
          </a:p>
          <a:p>
            <a:r>
              <a:rPr lang="fr-FR" sz="1800" b="1" dirty="0"/>
              <a:t>Transport par canalisation : </a:t>
            </a:r>
            <a:r>
              <a:rPr lang="fr-FR" sz="1800" b="1" dirty="0">
                <a:solidFill>
                  <a:srgbClr val="0070C0"/>
                </a:solidFill>
              </a:rPr>
              <a:t>Transport des hydrocarbures liquides et gazeux et des produits pétroliers</a:t>
            </a:r>
            <a:endParaRPr lang="fr-FR" sz="1800" b="1" dirty="0" smtClean="0">
              <a:solidFill>
                <a:srgbClr val="0070C0"/>
              </a:solidFill>
            </a:endParaRPr>
          </a:p>
          <a:p>
            <a:r>
              <a:rPr lang="fr-FR" sz="1800" b="1" dirty="0"/>
              <a:t>-</a:t>
            </a:r>
            <a:r>
              <a:rPr lang="fr-FR" sz="1800" b="1" dirty="0" smtClean="0"/>
              <a:t>Art</a:t>
            </a:r>
            <a:r>
              <a:rPr lang="fr-FR" sz="1800" b="1" dirty="0"/>
              <a:t>. 127. </a:t>
            </a:r>
            <a:r>
              <a:rPr lang="fr-FR" sz="1800" dirty="0"/>
              <a:t>— Sous réserve des dispositions de l'article 132 ci-dessous, les </a:t>
            </a:r>
            <a:r>
              <a:rPr lang="fr-FR" sz="1800" b="1" dirty="0">
                <a:solidFill>
                  <a:srgbClr val="0070C0"/>
                </a:solidFill>
              </a:rPr>
              <a:t>activités de transport par canalisation des hydrocarbures sont exercées par l’entreprise nationale</a:t>
            </a:r>
            <a:r>
              <a:rPr lang="fr-FR" sz="1800" dirty="0"/>
              <a:t> sur la base d’une </a:t>
            </a:r>
            <a:r>
              <a:rPr lang="fr-FR" sz="1800" b="1" dirty="0"/>
              <a:t>concession de transport </a:t>
            </a:r>
            <a:r>
              <a:rPr lang="fr-FR" sz="1800" dirty="0"/>
              <a:t>par canalisation octroyée par arrêté du ministre. </a:t>
            </a:r>
            <a:endParaRPr lang="fr-FR" sz="1800" dirty="0" smtClean="0"/>
          </a:p>
          <a:p>
            <a:r>
              <a:rPr lang="fr-FR" sz="1800" dirty="0" smtClean="0"/>
              <a:t>La </a:t>
            </a:r>
            <a:r>
              <a:rPr lang="fr-FR" sz="1800" dirty="0"/>
              <a:t>demande de concession de transport par canalisation est soumise </a:t>
            </a:r>
            <a:r>
              <a:rPr lang="fr-FR" sz="1800" b="1" dirty="0"/>
              <a:t>à ARH </a:t>
            </a:r>
            <a:r>
              <a:rPr lang="fr-FR" sz="1800" dirty="0"/>
              <a:t>qui formule une recommandation au ministre. </a:t>
            </a:r>
            <a:endParaRPr lang="fr-FR" sz="1800" dirty="0" smtClean="0"/>
          </a:p>
          <a:p>
            <a:r>
              <a:rPr lang="fr-FR" sz="1800" b="1" dirty="0" smtClean="0"/>
              <a:t>-Art</a:t>
            </a:r>
            <a:r>
              <a:rPr lang="fr-FR" sz="1800" b="1" dirty="0"/>
              <a:t>. 128</a:t>
            </a:r>
            <a:r>
              <a:rPr lang="fr-FR" sz="1800" dirty="0"/>
              <a:t>. — L’entreprise nationale assure le transport de toute production d'hydrocarbures, à partir du point d'entrée au système de transport par canalisation. </a:t>
            </a:r>
            <a:endParaRPr lang="fr-FR" sz="1800" dirty="0" smtClean="0"/>
          </a:p>
          <a:p>
            <a:r>
              <a:rPr lang="fr-FR" sz="1800" b="1" dirty="0" smtClean="0"/>
              <a:t>Art</a:t>
            </a:r>
            <a:r>
              <a:rPr lang="fr-FR" sz="1800" b="1" dirty="0"/>
              <a:t>. 129.</a:t>
            </a:r>
            <a:r>
              <a:rPr lang="fr-FR" sz="1800" dirty="0"/>
              <a:t> — Un arrêté du ministre détermine les canalisations d'hydrocarbures gazeux relevant du secteur des hydrocarbures et les canalisations qui font partie du réseau de gaz desservant exclusivement le marché national. </a:t>
            </a:r>
            <a:endParaRPr lang="fr-FR" sz="1800" dirty="0" smtClean="0"/>
          </a:p>
          <a:p>
            <a:r>
              <a:rPr lang="fr-FR" sz="1800" b="1" dirty="0" smtClean="0"/>
              <a:t>Art</a:t>
            </a:r>
            <a:r>
              <a:rPr lang="fr-FR" sz="1800" b="1" dirty="0"/>
              <a:t>. 130. </a:t>
            </a:r>
            <a:r>
              <a:rPr lang="fr-FR" sz="1800" dirty="0"/>
              <a:t>— Les concessions de transport par canalisation sont octroyées pour une durée de trente (30) ans. Cette durée peut être prorogée aux conditions fixées dans la concession de transport par canalisation.</a:t>
            </a:r>
            <a:r>
              <a:rPr lang="fr-FR" sz="1800" b="1" dirty="0" smtClean="0"/>
              <a:t>	</a:t>
            </a:r>
            <a:endParaRPr lang="fr-FR" sz="1800" b="1" dirty="0">
              <a:solidFill>
                <a:schemeClr val="tx1"/>
              </a:solidFill>
              <a:latin typeface="+mj-lt"/>
              <a:ea typeface="+mj-ea"/>
              <a:cs typeface="+mj-cs"/>
            </a:endParaRPr>
          </a:p>
        </p:txBody>
      </p:sp>
    </p:spTree>
    <p:extLst>
      <p:ext uri="{BB962C8B-B14F-4D97-AF65-F5344CB8AC3E}">
        <p14:creationId xmlns:p14="http://schemas.microsoft.com/office/powerpoint/2010/main" val="25319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i="1" dirty="0" smtClean="0">
                <a:effectLst/>
              </a:rPr>
              <a:t>Art 15 LF 2024 et </a:t>
            </a:r>
            <a:r>
              <a:rPr lang="en-US" sz="2400" b="1" i="1" dirty="0">
                <a:effectLst/>
              </a:rPr>
              <a:t>Art. 231 </a:t>
            </a:r>
            <a:r>
              <a:rPr lang="en-US" sz="2400" b="1" i="1" dirty="0" err="1">
                <a:effectLst/>
              </a:rPr>
              <a:t>bis</a:t>
            </a:r>
            <a:r>
              <a:rPr lang="en-US" sz="2400" b="1" i="1" dirty="0">
                <a:effectLst/>
              </a:rPr>
              <a:t> à 231 </a:t>
            </a:r>
            <a:r>
              <a:rPr lang="en-US" sz="2400" b="1" i="1" dirty="0" err="1">
                <a:effectLst/>
              </a:rPr>
              <a:t>undecies</a:t>
            </a:r>
            <a:r>
              <a:rPr lang="en-US" sz="2400" b="1" i="1" dirty="0">
                <a:effectLst/>
              </a:rPr>
              <a:t> CIDTA</a:t>
            </a:r>
            <a:endParaRPr lang="fr-FR" sz="2400" dirty="0">
              <a:effectLst/>
            </a:endParaRPr>
          </a:p>
        </p:txBody>
      </p:sp>
      <p:sp>
        <p:nvSpPr>
          <p:cNvPr id="3" name="Sous-titre 2"/>
          <p:cNvSpPr>
            <a:spLocks noGrp="1"/>
          </p:cNvSpPr>
          <p:nvPr>
            <p:ph type="subTitle" idx="1"/>
          </p:nvPr>
        </p:nvSpPr>
        <p:spPr>
          <a:xfrm>
            <a:off x="759854" y="1124744"/>
            <a:ext cx="10912355" cy="5733256"/>
          </a:xfrm>
          <a:ln/>
        </p:spPr>
        <p:style>
          <a:lnRef idx="2">
            <a:schemeClr val="accent2"/>
          </a:lnRef>
          <a:fillRef idx="1">
            <a:schemeClr val="lt1"/>
          </a:fillRef>
          <a:effectRef idx="0">
            <a:schemeClr val="accent2"/>
          </a:effectRef>
          <a:fontRef idx="minor">
            <a:schemeClr val="dk1"/>
          </a:fontRef>
        </p:style>
        <p:txBody>
          <a:bodyPr>
            <a:noAutofit/>
          </a:bodyPr>
          <a:lstStyle/>
          <a:p>
            <a:r>
              <a:rPr lang="fr-FR" sz="2400" b="1" u="sng" dirty="0" smtClean="0"/>
              <a:t>Taxe </a:t>
            </a:r>
            <a:r>
              <a:rPr lang="fr-FR" sz="2400" b="1" u="sng" dirty="0"/>
              <a:t>Locale de Solidarité (TLS) </a:t>
            </a:r>
            <a:r>
              <a:rPr lang="fr-FR" sz="2400" b="1" u="sng" dirty="0" smtClean="0"/>
              <a:t>:</a:t>
            </a:r>
            <a:endParaRPr lang="fr-FR" sz="2400" dirty="0" smtClean="0"/>
          </a:p>
          <a:p>
            <a:r>
              <a:rPr lang="fr-FR" sz="2400" dirty="0"/>
              <a:t>	</a:t>
            </a:r>
            <a:r>
              <a:rPr lang="fr-FR" sz="2400" dirty="0" smtClean="0"/>
              <a:t>Institution </a:t>
            </a:r>
            <a:r>
              <a:rPr lang="fr-FR" sz="2400" dirty="0"/>
              <a:t>de la Taxe Locale de Solidarité, applicable </a:t>
            </a:r>
            <a:r>
              <a:rPr lang="fr-FR" sz="2400" dirty="0" smtClean="0"/>
              <a:t>:</a:t>
            </a:r>
          </a:p>
          <a:p>
            <a:r>
              <a:rPr lang="fr-FR" sz="2400" b="1" dirty="0" smtClean="0"/>
              <a:t>R: Définition: </a:t>
            </a:r>
          </a:p>
          <a:p>
            <a:r>
              <a:rPr lang="fr-FR" sz="2400" b="1" dirty="0" smtClean="0"/>
              <a:t>	2-Activités minières:  Art 21 de la </a:t>
            </a:r>
            <a:r>
              <a:rPr lang="fr-FR" sz="2400" dirty="0"/>
              <a:t>l</a:t>
            </a:r>
            <a:r>
              <a:rPr lang="fr-FR" sz="2400" dirty="0" smtClean="0"/>
              <a:t>oi </a:t>
            </a:r>
            <a:r>
              <a:rPr lang="fr-FR" sz="2400" dirty="0"/>
              <a:t>n° 14-05 du </a:t>
            </a:r>
            <a:r>
              <a:rPr lang="fr-FR" sz="2400" dirty="0" smtClean="0"/>
              <a:t>24 février </a:t>
            </a:r>
            <a:r>
              <a:rPr lang="fr-FR" sz="2400" dirty="0"/>
              <a:t>2014 portant loi </a:t>
            </a:r>
            <a:r>
              <a:rPr lang="fr-FR" sz="2400" dirty="0" smtClean="0"/>
              <a:t>minière</a:t>
            </a:r>
          </a:p>
          <a:p>
            <a:r>
              <a:rPr lang="fr-FR" sz="2400" dirty="0"/>
              <a:t>	</a:t>
            </a:r>
            <a:r>
              <a:rPr lang="fr-FR" sz="1800" dirty="0" smtClean="0"/>
              <a:t>Les activités d'exploitation minière </a:t>
            </a:r>
            <a:r>
              <a:rPr lang="fr-FR" sz="1800" dirty="0"/>
              <a:t>consistent en des travaux de </a:t>
            </a:r>
            <a:r>
              <a:rPr lang="fr-FR" sz="1800" b="1" dirty="0" smtClean="0">
                <a:solidFill>
                  <a:srgbClr val="0070C0"/>
                </a:solidFill>
              </a:rPr>
              <a:t>développement </a:t>
            </a:r>
            <a:r>
              <a:rPr lang="fr-FR" sz="1800" b="1" dirty="0">
                <a:solidFill>
                  <a:srgbClr val="0070C0"/>
                </a:solidFill>
              </a:rPr>
              <a:t>ou </a:t>
            </a:r>
            <a:r>
              <a:rPr lang="fr-FR" sz="1800" b="1" dirty="0" smtClean="0">
                <a:solidFill>
                  <a:srgbClr val="0070C0"/>
                </a:solidFill>
              </a:rPr>
              <a:t>d'extension, </a:t>
            </a:r>
            <a:r>
              <a:rPr lang="fr-FR" sz="1800" b="1" dirty="0">
                <a:solidFill>
                  <a:srgbClr val="0070C0"/>
                </a:solidFill>
              </a:rPr>
              <a:t>des travaux </a:t>
            </a:r>
            <a:r>
              <a:rPr lang="fr-FR" sz="1800" b="1" dirty="0" smtClean="0">
                <a:solidFill>
                  <a:srgbClr val="0070C0"/>
                </a:solidFill>
              </a:rPr>
              <a:t>préparatoires, </a:t>
            </a:r>
            <a:r>
              <a:rPr lang="fr-FR" sz="1800" b="1" dirty="0">
                <a:solidFill>
                  <a:srgbClr val="0070C0"/>
                </a:solidFill>
              </a:rPr>
              <a:t>d'extraction et de valorisation des substances </a:t>
            </a:r>
            <a:r>
              <a:rPr lang="fr-FR" sz="1800" b="1" dirty="0" smtClean="0">
                <a:solidFill>
                  <a:srgbClr val="0070C0"/>
                </a:solidFill>
              </a:rPr>
              <a:t>minérales </a:t>
            </a:r>
            <a:r>
              <a:rPr lang="fr-FR" sz="1800" b="1" dirty="0">
                <a:solidFill>
                  <a:srgbClr val="0070C0"/>
                </a:solidFill>
              </a:rPr>
              <a:t>ou fossiles</a:t>
            </a:r>
            <a:r>
              <a:rPr lang="fr-FR" sz="1800" dirty="0"/>
              <a:t>, ainsi que des </a:t>
            </a:r>
            <a:r>
              <a:rPr lang="fr-FR" sz="1800" b="1" dirty="0" smtClean="0">
                <a:solidFill>
                  <a:srgbClr val="0070C0"/>
                </a:solidFill>
              </a:rPr>
              <a:t>activités </a:t>
            </a:r>
            <a:r>
              <a:rPr lang="fr-FR" sz="1800" b="1" dirty="0">
                <a:solidFill>
                  <a:srgbClr val="0070C0"/>
                </a:solidFill>
              </a:rPr>
              <a:t>de ramassage, de collecte et/ou de </a:t>
            </a:r>
            <a:r>
              <a:rPr lang="fr-FR" sz="1800" b="1" dirty="0" smtClean="0">
                <a:solidFill>
                  <a:srgbClr val="0070C0"/>
                </a:solidFill>
              </a:rPr>
              <a:t>récolte </a:t>
            </a:r>
            <a:r>
              <a:rPr lang="fr-FR" sz="1800" b="1" dirty="0">
                <a:solidFill>
                  <a:srgbClr val="0070C0"/>
                </a:solidFill>
              </a:rPr>
              <a:t>de substances </a:t>
            </a:r>
            <a:r>
              <a:rPr lang="fr-FR" sz="1800" b="1" dirty="0" smtClean="0">
                <a:solidFill>
                  <a:srgbClr val="0070C0"/>
                </a:solidFill>
              </a:rPr>
              <a:t>minérales </a:t>
            </a:r>
            <a:r>
              <a:rPr lang="fr-FR" sz="1800" b="1" dirty="0">
                <a:solidFill>
                  <a:srgbClr val="0070C0"/>
                </a:solidFill>
              </a:rPr>
              <a:t>relevant du </a:t>
            </a:r>
            <a:r>
              <a:rPr lang="fr-FR" sz="1800" b="1" dirty="0" smtClean="0">
                <a:solidFill>
                  <a:srgbClr val="0070C0"/>
                </a:solidFill>
              </a:rPr>
              <a:t>régime </a:t>
            </a:r>
            <a:r>
              <a:rPr lang="fr-FR" sz="1800" b="1" dirty="0">
                <a:solidFill>
                  <a:srgbClr val="0070C0"/>
                </a:solidFill>
              </a:rPr>
              <a:t>des </a:t>
            </a:r>
            <a:r>
              <a:rPr lang="fr-FR" sz="1800" b="1" dirty="0" smtClean="0">
                <a:solidFill>
                  <a:srgbClr val="0070C0"/>
                </a:solidFill>
              </a:rPr>
              <a:t>carrières </a:t>
            </a:r>
            <a:r>
              <a:rPr lang="fr-FR" sz="1800" dirty="0"/>
              <a:t>se trouvant en </a:t>
            </a:r>
            <a:r>
              <a:rPr lang="fr-FR" sz="1800" dirty="0" smtClean="0"/>
              <a:t>l‘état à </a:t>
            </a:r>
            <a:r>
              <a:rPr lang="fr-FR" sz="1800" dirty="0"/>
              <a:t>la surface du sol. L'exploitation </a:t>
            </a:r>
            <a:r>
              <a:rPr lang="fr-FR" sz="1800" dirty="0" smtClean="0"/>
              <a:t>minière </a:t>
            </a:r>
            <a:r>
              <a:rPr lang="fr-FR" sz="1800" dirty="0"/>
              <a:t>comprend </a:t>
            </a:r>
            <a:r>
              <a:rPr lang="fr-FR" sz="1800" dirty="0" smtClean="0"/>
              <a:t>:</a:t>
            </a:r>
          </a:p>
          <a:p>
            <a:r>
              <a:rPr lang="fr-FR" sz="1800" dirty="0"/>
              <a:t>-</a:t>
            </a:r>
            <a:r>
              <a:rPr lang="fr-FR" sz="1800" dirty="0" smtClean="0"/>
              <a:t>l’exploitation </a:t>
            </a:r>
            <a:r>
              <a:rPr lang="fr-FR" sz="1800" dirty="0"/>
              <a:t>des gisements de </a:t>
            </a:r>
            <a:r>
              <a:rPr lang="fr-FR" sz="1800" b="1" dirty="0">
                <a:solidFill>
                  <a:srgbClr val="00B050"/>
                </a:solidFill>
              </a:rPr>
              <a:t>substances </a:t>
            </a:r>
            <a:r>
              <a:rPr lang="fr-FR" sz="1800" b="1" dirty="0" smtClean="0">
                <a:solidFill>
                  <a:srgbClr val="00B050"/>
                </a:solidFill>
              </a:rPr>
              <a:t>minérales </a:t>
            </a:r>
            <a:r>
              <a:rPr lang="fr-FR" sz="1800" b="1" dirty="0">
                <a:solidFill>
                  <a:srgbClr val="00B050"/>
                </a:solidFill>
              </a:rPr>
              <a:t>ou fossiles relevant du </a:t>
            </a:r>
            <a:r>
              <a:rPr lang="fr-FR" sz="1800" b="1" dirty="0" smtClean="0">
                <a:solidFill>
                  <a:srgbClr val="00B050"/>
                </a:solidFill>
              </a:rPr>
              <a:t>régime </a:t>
            </a:r>
            <a:r>
              <a:rPr lang="fr-FR" sz="1800" b="1" dirty="0">
                <a:solidFill>
                  <a:srgbClr val="00B050"/>
                </a:solidFill>
              </a:rPr>
              <a:t>des mines </a:t>
            </a:r>
            <a:r>
              <a:rPr lang="fr-FR" sz="1800" dirty="0"/>
              <a:t>; </a:t>
            </a:r>
            <a:endParaRPr lang="fr-FR" sz="1800" dirty="0" smtClean="0"/>
          </a:p>
          <a:p>
            <a:r>
              <a:rPr lang="fr-FR" sz="1800" dirty="0" smtClean="0"/>
              <a:t>-l’exploitation </a:t>
            </a:r>
            <a:r>
              <a:rPr lang="fr-FR" sz="1800" dirty="0"/>
              <a:t>des gisements de </a:t>
            </a:r>
            <a:r>
              <a:rPr lang="fr-FR" sz="1800" b="1" dirty="0">
                <a:solidFill>
                  <a:srgbClr val="00B050"/>
                </a:solidFill>
              </a:rPr>
              <a:t>substances </a:t>
            </a:r>
            <a:r>
              <a:rPr lang="fr-FR" sz="1800" b="1" dirty="0" smtClean="0">
                <a:solidFill>
                  <a:srgbClr val="00B050"/>
                </a:solidFill>
              </a:rPr>
              <a:t>minérales </a:t>
            </a:r>
            <a:r>
              <a:rPr lang="fr-FR" sz="1800" b="1" dirty="0">
                <a:solidFill>
                  <a:srgbClr val="00B050"/>
                </a:solidFill>
              </a:rPr>
              <a:t>relevant du </a:t>
            </a:r>
            <a:r>
              <a:rPr lang="fr-FR" sz="1800" b="1" dirty="0" smtClean="0">
                <a:solidFill>
                  <a:srgbClr val="00B050"/>
                </a:solidFill>
              </a:rPr>
              <a:t>régime </a:t>
            </a:r>
            <a:r>
              <a:rPr lang="fr-FR" sz="1800" b="1" dirty="0">
                <a:solidFill>
                  <a:srgbClr val="00B050"/>
                </a:solidFill>
              </a:rPr>
              <a:t>des </a:t>
            </a:r>
            <a:r>
              <a:rPr lang="fr-FR" sz="1800" b="1" dirty="0" smtClean="0">
                <a:solidFill>
                  <a:srgbClr val="00B050"/>
                </a:solidFill>
              </a:rPr>
              <a:t>carrières </a:t>
            </a:r>
            <a:r>
              <a:rPr lang="fr-FR" sz="1800" dirty="0"/>
              <a:t>;</a:t>
            </a:r>
            <a:endParaRPr lang="fr-FR" sz="1800" dirty="0" smtClean="0"/>
          </a:p>
          <a:p>
            <a:r>
              <a:rPr lang="fr-FR" sz="1800" dirty="0"/>
              <a:t>-</a:t>
            </a:r>
            <a:r>
              <a:rPr lang="fr-FR" sz="1800" dirty="0" smtClean="0"/>
              <a:t>l'exploitation minière </a:t>
            </a:r>
            <a:r>
              <a:rPr lang="fr-FR" sz="1800" b="1" dirty="0">
                <a:solidFill>
                  <a:srgbClr val="00B050"/>
                </a:solidFill>
              </a:rPr>
              <a:t>artisanale des gisements des substances </a:t>
            </a:r>
            <a:r>
              <a:rPr lang="fr-FR" sz="1800" b="1" dirty="0" smtClean="0">
                <a:solidFill>
                  <a:srgbClr val="00B050"/>
                </a:solidFill>
              </a:rPr>
              <a:t>minérales </a:t>
            </a:r>
            <a:r>
              <a:rPr lang="fr-FR" sz="1800" b="1" dirty="0">
                <a:solidFill>
                  <a:srgbClr val="00B050"/>
                </a:solidFill>
              </a:rPr>
              <a:t>ou fossiles relevant du </a:t>
            </a:r>
            <a:r>
              <a:rPr lang="fr-FR" sz="1800" b="1" dirty="0" smtClean="0">
                <a:solidFill>
                  <a:srgbClr val="00B050"/>
                </a:solidFill>
              </a:rPr>
              <a:t>régime </a:t>
            </a:r>
            <a:r>
              <a:rPr lang="fr-FR" sz="1800" b="1" dirty="0">
                <a:solidFill>
                  <a:srgbClr val="00B050"/>
                </a:solidFill>
              </a:rPr>
              <a:t>des mines ou du </a:t>
            </a:r>
            <a:r>
              <a:rPr lang="fr-FR" sz="1800" b="1" dirty="0" smtClean="0">
                <a:solidFill>
                  <a:srgbClr val="00B050"/>
                </a:solidFill>
              </a:rPr>
              <a:t>régime </a:t>
            </a:r>
            <a:r>
              <a:rPr lang="fr-FR" sz="1800" b="1" dirty="0">
                <a:solidFill>
                  <a:srgbClr val="00B050"/>
                </a:solidFill>
              </a:rPr>
              <a:t>des </a:t>
            </a:r>
            <a:r>
              <a:rPr lang="fr-FR" sz="1800" b="1" dirty="0" smtClean="0">
                <a:solidFill>
                  <a:srgbClr val="00B050"/>
                </a:solidFill>
              </a:rPr>
              <a:t>carrières </a:t>
            </a:r>
            <a:r>
              <a:rPr lang="fr-FR" sz="1800" dirty="0"/>
              <a:t>et dont </a:t>
            </a:r>
            <a:r>
              <a:rPr lang="fr-FR" sz="1800" dirty="0" smtClean="0"/>
              <a:t>l'activité </a:t>
            </a:r>
            <a:r>
              <a:rPr lang="fr-FR" sz="1800" dirty="0"/>
              <a:t>consiste </a:t>
            </a:r>
            <a:r>
              <a:rPr lang="fr-FR" sz="1800" dirty="0" smtClean="0"/>
              <a:t>à récupérer </a:t>
            </a:r>
            <a:r>
              <a:rPr lang="fr-FR" sz="1800" dirty="0"/>
              <a:t>des produits marchands par des </a:t>
            </a:r>
            <a:r>
              <a:rPr lang="fr-FR" sz="1800" dirty="0" smtClean="0"/>
              <a:t>méthodes </a:t>
            </a:r>
            <a:r>
              <a:rPr lang="fr-FR" sz="1800" dirty="0"/>
              <a:t>manuelles ou traditionnelles ; </a:t>
            </a:r>
          </a:p>
          <a:p>
            <a:r>
              <a:rPr lang="fr-FR" sz="1800" dirty="0" smtClean="0"/>
              <a:t>-l‘activité </a:t>
            </a:r>
            <a:r>
              <a:rPr lang="fr-FR" sz="1800" dirty="0"/>
              <a:t>de </a:t>
            </a:r>
            <a:r>
              <a:rPr lang="fr-FR" sz="1800" b="1" dirty="0">
                <a:solidFill>
                  <a:srgbClr val="00B050"/>
                </a:solidFill>
              </a:rPr>
              <a:t>ramassage, de collecte et/ou de </a:t>
            </a:r>
            <a:r>
              <a:rPr lang="fr-FR" sz="1800" b="1" dirty="0" smtClean="0">
                <a:solidFill>
                  <a:srgbClr val="00B050"/>
                </a:solidFill>
              </a:rPr>
              <a:t>récolte </a:t>
            </a:r>
            <a:r>
              <a:rPr lang="fr-FR" sz="1800" b="1" dirty="0">
                <a:solidFill>
                  <a:srgbClr val="00B050"/>
                </a:solidFill>
              </a:rPr>
              <a:t>des substances </a:t>
            </a:r>
            <a:r>
              <a:rPr lang="fr-FR" sz="1800" b="1" dirty="0" smtClean="0">
                <a:solidFill>
                  <a:srgbClr val="00B050"/>
                </a:solidFill>
              </a:rPr>
              <a:t>minérales </a:t>
            </a:r>
            <a:r>
              <a:rPr lang="fr-FR" sz="1800" b="1" dirty="0">
                <a:solidFill>
                  <a:srgbClr val="00B050"/>
                </a:solidFill>
              </a:rPr>
              <a:t>relevant du </a:t>
            </a:r>
            <a:r>
              <a:rPr lang="fr-FR" sz="1800" b="1" dirty="0" smtClean="0">
                <a:solidFill>
                  <a:srgbClr val="00B050"/>
                </a:solidFill>
              </a:rPr>
              <a:t>régime </a:t>
            </a:r>
            <a:r>
              <a:rPr lang="fr-FR" sz="1800" b="1" dirty="0">
                <a:solidFill>
                  <a:srgbClr val="00B050"/>
                </a:solidFill>
              </a:rPr>
              <a:t>des </a:t>
            </a:r>
            <a:r>
              <a:rPr lang="fr-FR" sz="1800" b="1" dirty="0" smtClean="0">
                <a:solidFill>
                  <a:srgbClr val="00B050"/>
                </a:solidFill>
              </a:rPr>
              <a:t>carrières </a:t>
            </a:r>
            <a:r>
              <a:rPr lang="fr-FR" sz="1800" dirty="0"/>
              <a:t>se trouvant en </a:t>
            </a:r>
            <a:r>
              <a:rPr lang="fr-FR" sz="1800" dirty="0" smtClean="0"/>
              <a:t>l‘ </a:t>
            </a:r>
            <a:r>
              <a:rPr lang="fr-FR" sz="1800" dirty="0"/>
              <a:t>é</a:t>
            </a:r>
            <a:r>
              <a:rPr lang="fr-FR" sz="1800" dirty="0" smtClean="0"/>
              <a:t>tat à </a:t>
            </a:r>
            <a:r>
              <a:rPr lang="fr-FR" sz="1800" dirty="0"/>
              <a:t>la surface du sol.</a:t>
            </a:r>
            <a:endParaRPr lang="fr-FR" sz="1800" dirty="0" smtClean="0"/>
          </a:p>
          <a:p>
            <a:r>
              <a:rPr lang="fr-FR" sz="2400" b="1" dirty="0" smtClean="0"/>
              <a:t>	</a:t>
            </a:r>
            <a:endParaRPr lang="fr-FR" sz="1800" b="1" dirty="0">
              <a:solidFill>
                <a:schemeClr val="tx1"/>
              </a:solidFill>
              <a:latin typeface="+mj-lt"/>
              <a:ea typeface="+mj-ea"/>
              <a:cs typeface="+mj-cs"/>
            </a:endParaRPr>
          </a:p>
        </p:txBody>
      </p:sp>
    </p:spTree>
    <p:extLst>
      <p:ext uri="{BB962C8B-B14F-4D97-AF65-F5344CB8AC3E}">
        <p14:creationId xmlns:p14="http://schemas.microsoft.com/office/powerpoint/2010/main" val="5633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20 LF et art 261-b CIDTA</a:t>
            </a:r>
          </a:p>
          <a:p>
            <a:pPr lvl="0"/>
            <a:r>
              <a:rPr lang="fr-FR" sz="2400" b="1" dirty="0" smtClean="0">
                <a:solidFill>
                  <a:srgbClr val="00B050"/>
                </a:solidFill>
              </a:rPr>
              <a:t>-Objet de la mesure: </a:t>
            </a:r>
            <a:r>
              <a:rPr lang="fr-FR" sz="2400" dirty="0" smtClean="0"/>
              <a:t> augmentation du taux majoré de la taxe foncière</a:t>
            </a:r>
          </a:p>
          <a:p>
            <a:pPr lvl="0"/>
            <a:endParaRPr lang="fr-FR" sz="2400" dirty="0"/>
          </a:p>
          <a:p>
            <a:pPr lvl="0"/>
            <a:r>
              <a:rPr lang="fr-FR" sz="2400" dirty="0" smtClean="0"/>
              <a:t>	*Relèvement de </a:t>
            </a:r>
            <a:r>
              <a:rPr lang="fr-FR" sz="2400" b="1" dirty="0" smtClean="0">
                <a:solidFill>
                  <a:srgbClr val="FF0000"/>
                </a:solidFill>
              </a:rPr>
              <a:t>7% à 10% </a:t>
            </a:r>
            <a:r>
              <a:rPr lang="fr-FR" sz="2400" dirty="0" smtClean="0"/>
              <a:t>du taux majoré de la TF applicable aux </a:t>
            </a:r>
            <a:r>
              <a:rPr lang="fr-FR" sz="2400" dirty="0"/>
              <a:t>propriétés secondaires bâties à usage d’habitation, non occupées, détenues par les personnes physiques et non données en </a:t>
            </a:r>
            <a:r>
              <a:rPr lang="fr-FR" sz="2400" dirty="0" smtClean="0"/>
              <a:t>location.</a:t>
            </a:r>
          </a:p>
          <a:p>
            <a:pPr lvl="0"/>
            <a:endParaRPr lang="fr-FR" sz="2400" dirty="0"/>
          </a:p>
          <a:p>
            <a:pPr lvl="0"/>
            <a:r>
              <a:rPr lang="fr-FR" sz="2400" b="1" dirty="0" smtClean="0">
                <a:solidFill>
                  <a:srgbClr val="0070C0"/>
                </a:solidFill>
              </a:rPr>
              <a:t>Q: taux normal applicable en matière de TF ?</a:t>
            </a:r>
            <a:r>
              <a:rPr lang="fr-FR" sz="2400" dirty="0">
                <a:solidFill>
                  <a:srgbClr val="0070C0"/>
                </a:solidFill>
              </a:rPr>
              <a:t>	</a:t>
            </a:r>
          </a:p>
          <a:p>
            <a:pPr lvl="0"/>
            <a:endParaRPr lang="fr-FR" sz="2400" dirty="0"/>
          </a:p>
        </p:txBody>
      </p:sp>
    </p:spTree>
    <p:extLst>
      <p:ext uri="{BB962C8B-B14F-4D97-AF65-F5344CB8AC3E}">
        <p14:creationId xmlns:p14="http://schemas.microsoft.com/office/powerpoint/2010/main" val="4320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300" y="0"/>
            <a:ext cx="10972800" cy="888274"/>
          </a:xfrm>
        </p:spPr>
        <p:txBody>
          <a:bodyPr>
            <a:normAutofit fontScale="90000"/>
          </a:bodyPr>
          <a:lstStyle/>
          <a:p>
            <a:pPr algn="l"/>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Indicateurs macro-économiques 2025-2027</a:t>
            </a:r>
            <a:r>
              <a:rPr lang="fr-FR" b="1" dirty="0"/>
              <a:t> :</a:t>
            </a:r>
            <a:br>
              <a:rPr lang="fr-FR" b="1" dirty="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dirty="0"/>
              <a:t/>
            </a:r>
            <a:br>
              <a:rPr lang="fr-FR" dirty="0"/>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92999896"/>
              </p:ext>
            </p:extLst>
          </p:nvPr>
        </p:nvGraphicFramePr>
        <p:xfrm>
          <a:off x="423347" y="716500"/>
          <a:ext cx="11359350" cy="6141500"/>
        </p:xfrm>
        <a:graphic>
          <a:graphicData uri="http://schemas.openxmlformats.org/drawingml/2006/table">
            <a:tbl>
              <a:tblPr firstRow="1" firstCol="1" bandRow="1">
                <a:tableStyleId>{5C22544A-7EE6-4342-B048-85BDC9FD1C3A}</a:tableStyleId>
              </a:tblPr>
              <a:tblGrid>
                <a:gridCol w="5063052">
                  <a:extLst>
                    <a:ext uri="{9D8B030D-6E8A-4147-A177-3AD203B41FA5}">
                      <a16:colId xmlns:a16="http://schemas.microsoft.com/office/drawing/2014/main" val="20000"/>
                    </a:ext>
                  </a:extLst>
                </a:gridCol>
                <a:gridCol w="2390503">
                  <a:extLst>
                    <a:ext uri="{9D8B030D-6E8A-4147-A177-3AD203B41FA5}">
                      <a16:colId xmlns:a16="http://schemas.microsoft.com/office/drawing/2014/main" val="20001"/>
                    </a:ext>
                  </a:extLst>
                </a:gridCol>
                <a:gridCol w="2390503">
                  <a:extLst>
                    <a:ext uri="{9D8B030D-6E8A-4147-A177-3AD203B41FA5}">
                      <a16:colId xmlns:a16="http://schemas.microsoft.com/office/drawing/2014/main" val="20002"/>
                    </a:ext>
                  </a:extLst>
                </a:gridCol>
                <a:gridCol w="1515292">
                  <a:extLst>
                    <a:ext uri="{9D8B030D-6E8A-4147-A177-3AD203B41FA5}">
                      <a16:colId xmlns:a16="http://schemas.microsoft.com/office/drawing/2014/main" val="20003"/>
                    </a:ext>
                  </a:extLst>
                </a:gridCol>
              </a:tblGrid>
              <a:tr h="461662">
                <a:tc>
                  <a:txBody>
                    <a:bodyPr/>
                    <a:lstStyle/>
                    <a:p>
                      <a:pPr algn="just">
                        <a:lnSpc>
                          <a:spcPct val="107000"/>
                        </a:lnSpc>
                        <a:spcAft>
                          <a:spcPts val="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rPr>
                        <a:t>2025</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rPr>
                        <a:t>2026</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rPr>
                        <a:t>2027</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61662">
                <a:tc>
                  <a:txBody>
                    <a:bodyPr/>
                    <a:lstStyle/>
                    <a:p>
                      <a:pPr algn="just">
                        <a:lnSpc>
                          <a:spcPct val="107000"/>
                        </a:lnSpc>
                        <a:spcAft>
                          <a:spcPts val="0"/>
                        </a:spcAft>
                      </a:pPr>
                      <a:r>
                        <a:rPr lang="fr-FR" sz="2000" b="1" dirty="0" smtClean="0">
                          <a:effectLst/>
                          <a:latin typeface="+mn-lt"/>
                          <a:ea typeface="+mn-ea"/>
                          <a:cs typeface="+mn-cs"/>
                        </a:rPr>
                        <a:t>Prix</a:t>
                      </a:r>
                      <a:r>
                        <a:rPr lang="fr-FR" sz="2000" b="1" baseline="0" dirty="0" smtClean="0">
                          <a:effectLst/>
                          <a:latin typeface="+mn-lt"/>
                          <a:ea typeface="+mn-ea"/>
                          <a:cs typeface="+mn-cs"/>
                        </a:rPr>
                        <a:t> de pétrole $/b:</a:t>
                      </a:r>
                    </a:p>
                    <a:p>
                      <a:pPr algn="just">
                        <a:lnSpc>
                          <a:spcPct val="107000"/>
                        </a:lnSpc>
                        <a:spcAft>
                          <a:spcPts val="0"/>
                        </a:spcAft>
                      </a:pPr>
                      <a:r>
                        <a:rPr lang="fr-FR" sz="2000" b="1" baseline="0" dirty="0" smtClean="0">
                          <a:effectLst/>
                          <a:latin typeface="+mn-lt"/>
                          <a:ea typeface="+mn-ea"/>
                          <a:cs typeface="+mn-cs"/>
                        </a:rPr>
                        <a:t>   -référence </a:t>
                      </a:r>
                    </a:p>
                    <a:p>
                      <a:pPr algn="just">
                        <a:lnSpc>
                          <a:spcPct val="107000"/>
                        </a:lnSpc>
                        <a:spcAft>
                          <a:spcPts val="0"/>
                        </a:spcAft>
                      </a:pPr>
                      <a:r>
                        <a:rPr lang="fr-FR" sz="2000" b="1" baseline="0" dirty="0" smtClean="0">
                          <a:effectLst/>
                          <a:latin typeface="+mn-lt"/>
                          <a:ea typeface="+mn-ea"/>
                          <a:cs typeface="+mn-cs"/>
                        </a:rPr>
                        <a:t>   -marché</a:t>
                      </a:r>
                    </a:p>
                    <a:p>
                      <a:pPr algn="just">
                        <a:lnSpc>
                          <a:spcPct val="107000"/>
                        </a:lnSpc>
                        <a:spcAft>
                          <a:spcPts val="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60</a:t>
                      </a:r>
                    </a:p>
                    <a:p>
                      <a:pPr algn="just">
                        <a:lnSpc>
                          <a:spcPct val="107000"/>
                        </a:lnSpc>
                        <a:spcAft>
                          <a:spcPts val="0"/>
                        </a:spcAft>
                      </a:pPr>
                      <a:r>
                        <a:rPr lang="fr-FR" sz="2000" b="1" dirty="0" smtClean="0">
                          <a:effectLst/>
                          <a:latin typeface="+mn-lt"/>
                          <a:ea typeface="+mn-ea"/>
                          <a:cs typeface="+mn-cs"/>
                        </a:rPr>
                        <a:t>70</a:t>
                      </a:r>
                    </a:p>
                    <a:p>
                      <a:pPr algn="just">
                        <a:lnSpc>
                          <a:spcPct val="107000"/>
                        </a:lnSpc>
                        <a:spcAft>
                          <a:spcPts val="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60</a:t>
                      </a:r>
                    </a:p>
                    <a:p>
                      <a:pPr algn="just">
                        <a:lnSpc>
                          <a:spcPct val="107000"/>
                        </a:lnSpc>
                        <a:spcAft>
                          <a:spcPts val="0"/>
                        </a:spcAft>
                      </a:pPr>
                      <a:r>
                        <a:rPr lang="fr-FR" sz="2000" b="1" dirty="0" smtClean="0">
                          <a:effectLst/>
                          <a:latin typeface="+mn-lt"/>
                          <a:ea typeface="+mn-ea"/>
                          <a:cs typeface="+mn-cs"/>
                        </a:rPr>
                        <a:t>70</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60</a:t>
                      </a:r>
                    </a:p>
                    <a:p>
                      <a:pPr algn="just">
                        <a:lnSpc>
                          <a:spcPct val="107000"/>
                        </a:lnSpc>
                        <a:spcAft>
                          <a:spcPts val="0"/>
                        </a:spcAft>
                      </a:pPr>
                      <a:r>
                        <a:rPr lang="fr-FR" sz="2000" b="1" dirty="0" smtClean="0">
                          <a:effectLst/>
                          <a:latin typeface="+mn-lt"/>
                          <a:ea typeface="+mn-ea"/>
                          <a:cs typeface="+mn-cs"/>
                        </a:rPr>
                        <a:t>70</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61662">
                <a:tc>
                  <a:txBody>
                    <a:bodyPr/>
                    <a:lstStyle/>
                    <a:p>
                      <a:pPr algn="just">
                        <a:lnSpc>
                          <a:spcPct val="107000"/>
                        </a:lnSpc>
                        <a:spcAft>
                          <a:spcPts val="0"/>
                        </a:spcAft>
                      </a:pPr>
                      <a:r>
                        <a:rPr lang="fr-FR" sz="2000" b="1" dirty="0" smtClean="0">
                          <a:effectLst/>
                          <a:latin typeface="+mn-lt"/>
                          <a:ea typeface="+mn-ea"/>
                          <a:cs typeface="+mn-cs"/>
                        </a:rPr>
                        <a:t>Taux</a:t>
                      </a:r>
                      <a:r>
                        <a:rPr lang="fr-FR" sz="2000" b="1" baseline="0" dirty="0" smtClean="0">
                          <a:effectLst/>
                          <a:latin typeface="+mn-lt"/>
                          <a:ea typeface="+mn-ea"/>
                          <a:cs typeface="+mn-cs"/>
                        </a:rPr>
                        <a:t> de change DA/$</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135,8</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61662">
                <a:tc>
                  <a:txBody>
                    <a:bodyPr/>
                    <a:lstStyle/>
                    <a:p>
                      <a:pPr algn="just">
                        <a:lnSpc>
                          <a:spcPct val="107000"/>
                        </a:lnSpc>
                        <a:spcAft>
                          <a:spcPts val="0"/>
                        </a:spcAft>
                      </a:pPr>
                      <a:r>
                        <a:rPr lang="fr-FR" sz="2000" b="1" dirty="0" smtClean="0">
                          <a:effectLst/>
                          <a:latin typeface="+mn-lt"/>
                          <a:ea typeface="+mn-ea"/>
                          <a:cs typeface="+mn-cs"/>
                        </a:rPr>
                        <a:t>Comex (mds $°) :</a:t>
                      </a:r>
                    </a:p>
                    <a:p>
                      <a:pPr algn="just">
                        <a:lnSpc>
                          <a:spcPct val="107000"/>
                        </a:lnSpc>
                        <a:spcAft>
                          <a:spcPts val="0"/>
                        </a:spcAft>
                      </a:pPr>
                      <a:r>
                        <a:rPr lang="fr-FR" sz="2000" b="1" dirty="0" smtClean="0">
                          <a:effectLst/>
                          <a:latin typeface="+mn-lt"/>
                          <a:ea typeface="+mn-ea"/>
                          <a:cs typeface="+mn-cs"/>
                        </a:rPr>
                        <a:t>   Export B</a:t>
                      </a:r>
                    </a:p>
                    <a:p>
                      <a:pPr algn="just">
                        <a:lnSpc>
                          <a:spcPct val="107000"/>
                        </a:lnSpc>
                        <a:spcAft>
                          <a:spcPts val="0"/>
                        </a:spcAft>
                      </a:pPr>
                      <a:r>
                        <a:rPr lang="fr-FR" sz="2000" b="1" dirty="0" smtClean="0">
                          <a:effectLst/>
                          <a:latin typeface="+mn-lt"/>
                          <a:ea typeface="+mn-ea"/>
                          <a:cs typeface="+mn-cs"/>
                        </a:rPr>
                        <a:t>      *dont HC</a:t>
                      </a:r>
                    </a:p>
                    <a:p>
                      <a:pPr algn="just">
                        <a:lnSpc>
                          <a:spcPct val="107000"/>
                        </a:lnSpc>
                        <a:spcAft>
                          <a:spcPts val="0"/>
                        </a:spcAft>
                      </a:pPr>
                      <a:r>
                        <a:rPr lang="fr-FR" sz="2000" b="1" dirty="0" smtClean="0">
                          <a:effectLst/>
                          <a:latin typeface="+mn-lt"/>
                          <a:ea typeface="+mn-ea"/>
                          <a:cs typeface="+mn-cs"/>
                        </a:rPr>
                        <a:t>   -Import B</a:t>
                      </a:r>
                    </a:p>
                    <a:p>
                      <a:pPr algn="just">
                        <a:lnSpc>
                          <a:spcPct val="107000"/>
                        </a:lnSpc>
                        <a:spcAft>
                          <a:spcPts val="0"/>
                        </a:spcAft>
                      </a:pPr>
                      <a:r>
                        <a:rPr lang="fr-FR" sz="2000" b="1" dirty="0" smtClean="0">
                          <a:effectLst/>
                          <a:latin typeface="+mn-lt"/>
                          <a:ea typeface="+mn-ea"/>
                          <a:cs typeface="+mn-cs"/>
                        </a:rPr>
                        <a:t>=</a:t>
                      </a:r>
                      <a:r>
                        <a:rPr lang="fr-FR" sz="2000" b="1" baseline="0" dirty="0" smtClean="0">
                          <a:effectLst/>
                          <a:latin typeface="+mn-lt"/>
                          <a:ea typeface="+mn-ea"/>
                          <a:cs typeface="+mn-cs"/>
                        </a:rPr>
                        <a:t> Solde </a:t>
                      </a:r>
                      <a:r>
                        <a:rPr lang="fr-FR" sz="2000" b="1" baseline="0" dirty="0" err="1" smtClean="0">
                          <a:effectLst/>
                          <a:latin typeface="+mn-lt"/>
                          <a:ea typeface="+mn-ea"/>
                          <a:cs typeface="+mn-cs"/>
                        </a:rPr>
                        <a:t>com</a:t>
                      </a:r>
                      <a:endParaRPr lang="fr-FR" sz="2000" b="1" baseline="0" dirty="0" smtClean="0">
                        <a:effectLst/>
                        <a:latin typeface="+mn-lt"/>
                        <a:ea typeface="+mn-ea"/>
                        <a:cs typeface="+mn-cs"/>
                      </a:endParaRPr>
                    </a:p>
                    <a:p>
                      <a:pPr algn="just">
                        <a:lnSpc>
                          <a:spcPct val="107000"/>
                        </a:lnSpc>
                        <a:spcAft>
                          <a:spcPts val="0"/>
                        </a:spcAft>
                      </a:pPr>
                      <a:r>
                        <a:rPr lang="fr-FR" sz="2000" b="1" baseline="0" dirty="0" smtClean="0">
                          <a:effectLst/>
                          <a:latin typeface="+mn-lt"/>
                          <a:ea typeface="+mn-ea"/>
                          <a:cs typeface="+mn-cs"/>
                        </a:rPr>
                        <a:t>   Solde BP</a:t>
                      </a:r>
                    </a:p>
                    <a:p>
                      <a:pPr marL="0" marR="0" indent="0" algn="just" defTabSz="914400" rtl="0" eaLnBrk="1" fontAlgn="auto" latinLnBrk="0" hangingPunct="1">
                        <a:lnSpc>
                          <a:spcPct val="107000"/>
                        </a:lnSpc>
                        <a:spcBef>
                          <a:spcPts val="0"/>
                        </a:spcBef>
                        <a:spcAft>
                          <a:spcPts val="0"/>
                        </a:spcAft>
                        <a:buClrTx/>
                        <a:buSzTx/>
                        <a:buFontTx/>
                        <a:buNone/>
                        <a:tabLst/>
                        <a:defRPr/>
                      </a:pPr>
                      <a:r>
                        <a:rPr lang="fr-FR" sz="2000" b="1" baseline="0" dirty="0" smtClean="0">
                          <a:solidFill>
                            <a:schemeClr val="tx1"/>
                          </a:solidFill>
                          <a:effectLst/>
                          <a:latin typeface="+mn-lt"/>
                          <a:ea typeface="+mn-ea"/>
                          <a:cs typeface="+mn-cs"/>
                        </a:rPr>
                        <a:t>*Réserves de change  </a:t>
                      </a:r>
                      <a:r>
                        <a:rPr lang="fr-FR" sz="20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72 (fin 2024)</a:t>
                      </a:r>
                    </a:p>
                  </a:txBody>
                  <a:tcPr marL="68580" marR="68580" marT="0" marB="0"/>
                </a:tc>
                <a:tc>
                  <a:txBody>
                    <a:bodyPr/>
                    <a:lstStyle/>
                    <a:p>
                      <a:pPr algn="just">
                        <a:lnSpc>
                          <a:spcPct val="107000"/>
                        </a:lnSpc>
                        <a:spcAft>
                          <a:spcPts val="0"/>
                        </a:spcAft>
                      </a:pPr>
                      <a:endParaRPr lang="fr-FR"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50,9</a:t>
                      </a: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   43,73</a:t>
                      </a: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46,04</a:t>
                      </a:r>
                    </a:p>
                    <a:p>
                      <a:pPr algn="just">
                        <a:lnSpc>
                          <a:spcPct val="107000"/>
                        </a:lnSpc>
                        <a:spcAft>
                          <a:spcPts val="0"/>
                        </a:spcAft>
                      </a:pPr>
                      <a:r>
                        <a:rPr lang="fr-FR" sz="20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+4,68</a:t>
                      </a:r>
                    </a:p>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+1,21</a:t>
                      </a:r>
                    </a:p>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Calibri" panose="020F0502020204030204" pitchFamily="34" charset="0"/>
                          <a:ea typeface="+mn-ea"/>
                          <a:cs typeface="Arial" panose="020B0604020202020204" pitchFamily="34" charset="0"/>
                        </a:rPr>
                        <a:t>52,25</a:t>
                      </a:r>
                    </a:p>
                    <a:p>
                      <a:pPr algn="just">
                        <a:lnSpc>
                          <a:spcPct val="107000"/>
                        </a:lnSpc>
                        <a:spcAft>
                          <a:spcPts val="0"/>
                        </a:spcAft>
                      </a:pPr>
                      <a:r>
                        <a:rPr lang="fr-FR" sz="2000" b="1" dirty="0" smtClean="0">
                          <a:effectLst/>
                          <a:latin typeface="Calibri" panose="020F0502020204030204" pitchFamily="34" charset="0"/>
                          <a:ea typeface="+mn-ea"/>
                          <a:cs typeface="Arial" panose="020B0604020202020204" pitchFamily="34" charset="0"/>
                        </a:rPr>
                        <a:t>   43,49</a:t>
                      </a:r>
                    </a:p>
                    <a:p>
                      <a:pPr algn="just">
                        <a:lnSpc>
                          <a:spcPct val="107000"/>
                        </a:lnSpc>
                        <a:spcAft>
                          <a:spcPts val="0"/>
                        </a:spcAft>
                      </a:pPr>
                      <a:r>
                        <a:rPr lang="fr-FR" sz="2000" b="1" dirty="0" smtClean="0">
                          <a:effectLst/>
                          <a:latin typeface="Calibri" panose="020F0502020204030204" pitchFamily="34" charset="0"/>
                          <a:ea typeface="+mn-ea"/>
                          <a:cs typeface="Arial" panose="020B0604020202020204" pitchFamily="34" charset="0"/>
                        </a:rPr>
                        <a:t>48,66</a:t>
                      </a:r>
                    </a:p>
                    <a:p>
                      <a:pPr algn="just">
                        <a:lnSpc>
                          <a:spcPct val="107000"/>
                        </a:lnSpc>
                        <a:spcAft>
                          <a:spcPts val="0"/>
                        </a:spcAft>
                      </a:pPr>
                      <a:r>
                        <a:rPr lang="fr-FR" sz="2000" b="1" dirty="0" smtClean="0">
                          <a:solidFill>
                            <a:srgbClr val="00B050"/>
                          </a:solidFill>
                          <a:effectLst/>
                          <a:latin typeface="Calibri" panose="020F0502020204030204" pitchFamily="34" charset="0"/>
                          <a:ea typeface="+mn-ea"/>
                          <a:cs typeface="Arial" panose="020B0604020202020204" pitchFamily="34" charset="0"/>
                        </a:rPr>
                        <a:t>+3,59</a:t>
                      </a:r>
                    </a:p>
                    <a:p>
                      <a:pPr algn="just">
                        <a:lnSpc>
                          <a:spcPct val="107000"/>
                        </a:lnSpc>
                        <a:spcAft>
                          <a:spcPts val="0"/>
                        </a:spcAft>
                      </a:pPr>
                      <a:r>
                        <a:rPr lang="fr-FR" sz="2000" b="1" dirty="0" smtClean="0">
                          <a:solidFill>
                            <a:srgbClr val="FF0000"/>
                          </a:solidFill>
                          <a:effectLst/>
                          <a:latin typeface="Calibri" panose="020F0502020204030204" pitchFamily="34" charset="0"/>
                          <a:ea typeface="+mn-ea"/>
                          <a:cs typeface="Arial" panose="020B0604020202020204" pitchFamily="34" charset="0"/>
                        </a:rPr>
                        <a:t>-0,51</a:t>
                      </a:r>
                      <a:endParaRPr lang="fr-FR" sz="2000" b="1" dirty="0" smtClean="0">
                        <a:solidFill>
                          <a:srgbClr val="FF0000"/>
                        </a:solidFill>
                        <a:effectLst/>
                        <a:latin typeface="+mn-lt"/>
                        <a:ea typeface="+mn-ea"/>
                        <a:cs typeface="+mn-cs"/>
                      </a:endParaRPr>
                    </a:p>
                  </a:txBody>
                  <a:tcPr marL="68580" marR="68580" marT="0" marB="0"/>
                </a:tc>
                <a:tc>
                  <a:txBody>
                    <a:bodyPr/>
                    <a:lstStyle/>
                    <a:p>
                      <a:pPr algn="just">
                        <a:lnSpc>
                          <a:spcPct val="107000"/>
                        </a:lnSpc>
                        <a:spcAft>
                          <a:spcPts val="0"/>
                        </a:spcAft>
                      </a:pPr>
                      <a:endParaRPr lang="fr-FR" sz="2000" b="1" dirty="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51,93</a:t>
                      </a:r>
                    </a:p>
                    <a:p>
                      <a:pPr algn="just">
                        <a:lnSpc>
                          <a:spcPct val="107000"/>
                        </a:lnSpc>
                        <a:spcAft>
                          <a:spcPts val="0"/>
                        </a:spcAft>
                      </a:pPr>
                      <a:r>
                        <a:rPr lang="fr-FR" sz="2000" b="1" dirty="0" smtClean="0">
                          <a:effectLst/>
                          <a:latin typeface="+mn-lt"/>
                          <a:ea typeface="+mn-ea"/>
                          <a:cs typeface="+mn-cs"/>
                        </a:rPr>
                        <a:t>   41,18</a:t>
                      </a:r>
                    </a:p>
                    <a:p>
                      <a:pPr algn="just">
                        <a:lnSpc>
                          <a:spcPct val="107000"/>
                        </a:lnSpc>
                        <a:spcAft>
                          <a:spcPts val="0"/>
                        </a:spcAft>
                      </a:pPr>
                      <a:r>
                        <a:rPr lang="fr-FR" sz="2000" b="1" dirty="0" smtClean="0">
                          <a:effectLst/>
                          <a:latin typeface="+mn-lt"/>
                          <a:ea typeface="+mn-ea"/>
                          <a:cs typeface="+mn-cs"/>
                        </a:rPr>
                        <a:t>48,57</a:t>
                      </a:r>
                    </a:p>
                    <a:p>
                      <a:pPr algn="just">
                        <a:lnSpc>
                          <a:spcPct val="107000"/>
                        </a:lnSpc>
                        <a:spcAft>
                          <a:spcPts val="0"/>
                        </a:spcAft>
                      </a:pPr>
                      <a:r>
                        <a:rPr lang="fr-FR" sz="2000" b="1" dirty="0" smtClean="0">
                          <a:solidFill>
                            <a:srgbClr val="00B050"/>
                          </a:solidFill>
                          <a:effectLst/>
                          <a:latin typeface="+mn-lt"/>
                          <a:ea typeface="+mn-ea"/>
                          <a:cs typeface="+mn-cs"/>
                        </a:rPr>
                        <a:t>+3,36</a:t>
                      </a:r>
                    </a:p>
                    <a:p>
                      <a:pPr algn="just">
                        <a:lnSpc>
                          <a:spcPct val="107000"/>
                        </a:lnSpc>
                        <a:spcAft>
                          <a:spcPts val="0"/>
                        </a:spcAft>
                      </a:pPr>
                      <a:r>
                        <a:rPr lang="fr-FR" sz="2000" b="1" dirty="0" smtClean="0">
                          <a:solidFill>
                            <a:srgbClr val="FF0000"/>
                          </a:solidFill>
                          <a:effectLst/>
                          <a:latin typeface="+mn-lt"/>
                          <a:ea typeface="+mn-ea"/>
                          <a:cs typeface="+mn-cs"/>
                        </a:rPr>
                        <a:t>0</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61662">
                <a:tc>
                  <a:txBody>
                    <a:bodyPr/>
                    <a:lstStyle/>
                    <a:p>
                      <a:pPr algn="just">
                        <a:lnSpc>
                          <a:spcPct val="107000"/>
                        </a:lnSpc>
                        <a:spcAft>
                          <a:spcPts val="0"/>
                        </a:spcAft>
                      </a:pPr>
                      <a:r>
                        <a:rPr lang="fr-FR" sz="2000" b="1" dirty="0" smtClean="0">
                          <a:effectLst/>
                          <a:latin typeface="+mn-lt"/>
                          <a:ea typeface="+mn-ea"/>
                          <a:cs typeface="+mn-cs"/>
                        </a:rPr>
                        <a:t>Croissance</a:t>
                      </a:r>
                      <a:r>
                        <a:rPr lang="fr-FR" sz="2000" b="1" baseline="0" dirty="0" smtClean="0">
                          <a:effectLst/>
                          <a:latin typeface="+mn-lt"/>
                          <a:ea typeface="+mn-ea"/>
                          <a:cs typeface="+mn-cs"/>
                        </a:rPr>
                        <a:t> éco:</a:t>
                      </a:r>
                    </a:p>
                    <a:p>
                      <a:pPr algn="just">
                        <a:lnSpc>
                          <a:spcPct val="107000"/>
                        </a:lnSpc>
                        <a:spcAft>
                          <a:spcPts val="0"/>
                        </a:spcAft>
                      </a:pPr>
                      <a:r>
                        <a:rPr lang="fr-FR" sz="2000" b="1" baseline="0" dirty="0" smtClean="0">
                          <a:effectLst/>
                          <a:latin typeface="+mn-lt"/>
                          <a:ea typeface="+mn-ea"/>
                          <a:cs typeface="+mn-cs"/>
                        </a:rPr>
                        <a:t>   -PIB en valeur (mds DA)</a:t>
                      </a:r>
                    </a:p>
                    <a:p>
                      <a:pPr algn="just">
                        <a:lnSpc>
                          <a:spcPct val="107000"/>
                        </a:lnSpc>
                        <a:spcAft>
                          <a:spcPts val="0"/>
                        </a:spcAft>
                      </a:pPr>
                      <a:r>
                        <a:rPr lang="fr-FR" sz="2000" b="1" baseline="0" dirty="0" smtClean="0">
                          <a:effectLst/>
                          <a:latin typeface="+mn-lt"/>
                          <a:ea typeface="+mn-ea"/>
                          <a:cs typeface="+mn-cs"/>
                        </a:rPr>
                        <a:t>   -PIB en %</a:t>
                      </a:r>
                    </a:p>
                    <a:p>
                      <a:pPr algn="just">
                        <a:lnSpc>
                          <a:spcPct val="107000"/>
                        </a:lnSpc>
                        <a:spcAft>
                          <a:spcPts val="0"/>
                        </a:spcAft>
                      </a:pPr>
                      <a:r>
                        <a:rPr lang="fr-FR" sz="2000" b="1" baseline="0" dirty="0" smtClean="0">
                          <a:effectLst/>
                          <a:latin typeface="+mn-lt"/>
                          <a:ea typeface="+mn-ea"/>
                          <a:cs typeface="+mn-cs"/>
                        </a:rPr>
                        <a:t>   -PIB HHC en %</a:t>
                      </a:r>
                      <a:endParaRPr lang="fr-FR" sz="2000" b="1" baseline="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37863</a:t>
                      </a: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4,5</a:t>
                      </a:r>
                    </a:p>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5</a:t>
                      </a:r>
                    </a:p>
                    <a:p>
                      <a:pPr algn="just">
                        <a:lnSpc>
                          <a:spcPct val="107000"/>
                        </a:lnSpc>
                        <a:spcAft>
                          <a:spcPts val="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40850</a:t>
                      </a:r>
                    </a:p>
                    <a:p>
                      <a:pPr algn="just">
                        <a:lnSpc>
                          <a:spcPct val="107000"/>
                        </a:lnSpc>
                        <a:spcAft>
                          <a:spcPts val="0"/>
                        </a:spcAft>
                      </a:pPr>
                      <a:r>
                        <a:rPr lang="fr-FR" sz="2000" b="1" dirty="0" smtClean="0">
                          <a:effectLst/>
                          <a:latin typeface="+mn-lt"/>
                          <a:ea typeface="+mn-ea"/>
                          <a:cs typeface="+mn-cs"/>
                        </a:rPr>
                        <a:t>4,5</a:t>
                      </a:r>
                    </a:p>
                    <a:p>
                      <a:pPr algn="just">
                        <a:lnSpc>
                          <a:spcPct val="107000"/>
                        </a:lnSpc>
                        <a:spcAft>
                          <a:spcPts val="0"/>
                        </a:spcAft>
                      </a:pPr>
                      <a:r>
                        <a:rPr lang="fr-FR" sz="2000" b="1" dirty="0" smtClean="0">
                          <a:effectLst/>
                          <a:latin typeface="+mn-lt"/>
                          <a:ea typeface="+mn-ea"/>
                          <a:cs typeface="+mn-cs"/>
                        </a:rPr>
                        <a:t>5,3</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FR" sz="2000" b="1" dirty="0" smtClean="0">
                        <a:effectLst/>
                        <a:latin typeface="+mn-lt"/>
                        <a:ea typeface="+mn-ea"/>
                        <a:cs typeface="+mn-cs"/>
                      </a:endParaRPr>
                    </a:p>
                    <a:p>
                      <a:pPr algn="just">
                        <a:lnSpc>
                          <a:spcPct val="107000"/>
                        </a:lnSpc>
                        <a:spcAft>
                          <a:spcPts val="0"/>
                        </a:spcAft>
                      </a:pPr>
                      <a:r>
                        <a:rPr lang="fr-FR" sz="2000" b="1" dirty="0" smtClean="0">
                          <a:effectLst/>
                          <a:latin typeface="+mn-lt"/>
                          <a:ea typeface="+mn-ea"/>
                          <a:cs typeface="+mn-cs"/>
                        </a:rPr>
                        <a:t>41859</a:t>
                      </a:r>
                    </a:p>
                    <a:p>
                      <a:pPr algn="just">
                        <a:lnSpc>
                          <a:spcPct val="107000"/>
                        </a:lnSpc>
                        <a:spcAft>
                          <a:spcPts val="0"/>
                        </a:spcAft>
                      </a:pPr>
                      <a:r>
                        <a:rPr lang="fr-FR" sz="2000" b="1" dirty="0" smtClean="0">
                          <a:effectLst/>
                          <a:latin typeface="+mn-lt"/>
                          <a:ea typeface="+mn-ea"/>
                          <a:cs typeface="+mn-cs"/>
                        </a:rPr>
                        <a:t>3,7</a:t>
                      </a:r>
                    </a:p>
                    <a:p>
                      <a:pPr algn="just">
                        <a:lnSpc>
                          <a:spcPct val="107000"/>
                        </a:lnSpc>
                        <a:spcAft>
                          <a:spcPts val="0"/>
                        </a:spcAft>
                      </a:pPr>
                      <a:r>
                        <a:rPr lang="fr-FR" sz="2000" b="1" dirty="0" smtClean="0">
                          <a:effectLst/>
                          <a:latin typeface="+mn-lt"/>
                          <a:ea typeface="+mn-ea"/>
                          <a:cs typeface="+mn-cs"/>
                        </a:rPr>
                        <a:t>4,8</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344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20 LF et art 261-b CIDTA</a:t>
            </a:r>
          </a:p>
          <a:p>
            <a:pPr lvl="0"/>
            <a:r>
              <a:rPr lang="fr-FR" sz="2400" b="1" dirty="0" smtClean="0">
                <a:solidFill>
                  <a:srgbClr val="00B050"/>
                </a:solidFill>
              </a:rPr>
              <a:t>-Objet de la mesure: </a:t>
            </a:r>
            <a:r>
              <a:rPr lang="fr-FR" sz="2400" dirty="0" smtClean="0"/>
              <a:t> augmentation du taux majoré de la taxe foncière</a:t>
            </a:r>
          </a:p>
          <a:p>
            <a:pPr lvl="0"/>
            <a:endParaRPr lang="fr-FR" sz="2400" dirty="0"/>
          </a:p>
          <a:p>
            <a:pPr lvl="0"/>
            <a:r>
              <a:rPr lang="fr-FR" sz="2400" dirty="0" smtClean="0"/>
              <a:t>	</a:t>
            </a:r>
            <a:r>
              <a:rPr lang="fr-FR" sz="2400" b="1" dirty="0">
                <a:solidFill>
                  <a:srgbClr val="0070C0"/>
                </a:solidFill>
              </a:rPr>
              <a:t>R</a:t>
            </a:r>
            <a:r>
              <a:rPr lang="fr-FR" sz="2400" b="1" dirty="0" smtClean="0">
                <a:solidFill>
                  <a:srgbClr val="0070C0"/>
                </a:solidFill>
              </a:rPr>
              <a:t>: taux normal applicable en matière de TF:</a:t>
            </a:r>
          </a:p>
          <a:p>
            <a:pPr lvl="0"/>
            <a:endParaRPr lang="fr-FR" sz="2400" b="1" dirty="0">
              <a:solidFill>
                <a:srgbClr val="0070C0"/>
              </a:solidFill>
            </a:endParaRPr>
          </a:p>
          <a:p>
            <a:pPr lvl="0"/>
            <a:r>
              <a:rPr lang="fr-FR" sz="2400" b="1" dirty="0" smtClean="0">
                <a:solidFill>
                  <a:srgbClr val="00B050"/>
                </a:solidFill>
              </a:rPr>
              <a:t>TF = </a:t>
            </a:r>
            <a:r>
              <a:rPr lang="fr-FR" sz="2400" b="1" dirty="0" smtClean="0">
                <a:solidFill>
                  <a:srgbClr val="FF0000"/>
                </a:solidFill>
              </a:rPr>
              <a:t>3%</a:t>
            </a:r>
            <a:r>
              <a:rPr lang="fr-FR" sz="2400" b="1" dirty="0" smtClean="0">
                <a:solidFill>
                  <a:srgbClr val="00B050"/>
                </a:solidFill>
              </a:rPr>
              <a:t> x valeur locative m2 x surface m2 - abattement</a:t>
            </a:r>
            <a:endParaRPr lang="fr-FR" sz="2400" dirty="0">
              <a:solidFill>
                <a:srgbClr val="00B050"/>
              </a:solidFill>
            </a:endParaRPr>
          </a:p>
          <a:p>
            <a:pPr lvl="0"/>
            <a:endParaRPr lang="fr-FR" sz="2400" dirty="0"/>
          </a:p>
        </p:txBody>
      </p:sp>
    </p:spTree>
    <p:extLst>
      <p:ext uri="{BB962C8B-B14F-4D97-AF65-F5344CB8AC3E}">
        <p14:creationId xmlns:p14="http://schemas.microsoft.com/office/powerpoint/2010/main" val="29312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22 LF et art 282-ter CIDTA</a:t>
            </a:r>
          </a:p>
          <a:p>
            <a:pPr lvl="0"/>
            <a:r>
              <a:rPr lang="fr-FR" sz="2400" b="1" dirty="0" smtClean="0">
                <a:solidFill>
                  <a:srgbClr val="00B050"/>
                </a:solidFill>
              </a:rPr>
              <a:t>-Objet de la mesure: </a:t>
            </a:r>
            <a:r>
              <a:rPr lang="fr-FR" sz="2400" dirty="0" smtClean="0"/>
              <a:t> extension de la liste des activités exclues du régime forfaitaire IFU.</a:t>
            </a:r>
          </a:p>
          <a:p>
            <a:pPr lvl="0"/>
            <a:r>
              <a:rPr lang="fr-FR" sz="2400" dirty="0" smtClean="0"/>
              <a:t>	</a:t>
            </a:r>
            <a:r>
              <a:rPr lang="fr-FR" sz="2400" b="1" dirty="0" smtClean="0">
                <a:solidFill>
                  <a:srgbClr val="0070C0"/>
                </a:solidFill>
              </a:rPr>
              <a:t>*Ancienne liste: </a:t>
            </a:r>
          </a:p>
          <a:p>
            <a:pPr lvl="0"/>
            <a:r>
              <a:rPr lang="fr-FR" sz="2400" dirty="0" smtClean="0"/>
              <a:t>1- </a:t>
            </a:r>
            <a:r>
              <a:rPr lang="fr-FR" sz="2400" dirty="0"/>
              <a:t>les activités de promotion immobilière et de lotissement de terrains ; 2- les activités d‘importation de biens et marchandises destinés à la revente en l‘état ; 3- les activités d‘achat-revente en l‘état exercées dans les conditions de </a:t>
            </a:r>
            <a:r>
              <a:rPr lang="fr-FR" sz="2400" dirty="0" smtClean="0"/>
              <a:t>gros; 4- </a:t>
            </a:r>
            <a:r>
              <a:rPr lang="fr-FR" sz="2400" dirty="0"/>
              <a:t>les activités exercées par les concessionnaires ; 5- les activités exercées par les cliniques et établissements privés de santé, ainsi que les laboratoires d‘analyses médicales ; 6- les activités de restauration et d‘hôtellerie classées ; 7- les affineurs et les recycleurs des métaux précieux, les fabricants et les marchands d‘ouvrages d‘or et de platine ; 8- les travaux publics, hydrauliques et de bâtiments. 	</a:t>
            </a:r>
          </a:p>
          <a:p>
            <a:pPr lvl="0"/>
            <a:endParaRPr lang="fr-FR" sz="2400" dirty="0"/>
          </a:p>
        </p:txBody>
      </p:sp>
    </p:spTree>
    <p:extLst>
      <p:ext uri="{BB962C8B-B14F-4D97-AF65-F5344CB8AC3E}">
        <p14:creationId xmlns:p14="http://schemas.microsoft.com/office/powerpoint/2010/main" val="32137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22 LF et art 282-ter CIDTA</a:t>
            </a:r>
          </a:p>
          <a:p>
            <a:pPr lvl="0"/>
            <a:r>
              <a:rPr lang="fr-FR" sz="2400" b="1" dirty="0" smtClean="0">
                <a:solidFill>
                  <a:srgbClr val="00B050"/>
                </a:solidFill>
              </a:rPr>
              <a:t>-Objet de la mesure: </a:t>
            </a:r>
            <a:r>
              <a:rPr lang="fr-FR" sz="2400" dirty="0"/>
              <a:t>extension de la liste des activités exclues du régime forfaitaire IFU</a:t>
            </a:r>
            <a:r>
              <a:rPr lang="fr-FR" sz="2400" dirty="0" smtClean="0"/>
              <a:t>.</a:t>
            </a:r>
            <a:endParaRPr lang="fr-FR" sz="2400" dirty="0"/>
          </a:p>
          <a:p>
            <a:pPr lvl="0"/>
            <a:r>
              <a:rPr lang="fr-FR" sz="2400" dirty="0" smtClean="0"/>
              <a:t>	</a:t>
            </a:r>
            <a:r>
              <a:rPr lang="fr-FR" sz="2400" b="1" dirty="0" smtClean="0">
                <a:solidFill>
                  <a:srgbClr val="0070C0"/>
                </a:solidFill>
              </a:rPr>
              <a:t>*Nouvelles activités exclues de l’IFU:</a:t>
            </a:r>
          </a:p>
          <a:p>
            <a:pPr lvl="0"/>
            <a:r>
              <a:rPr lang="fr-FR" sz="2400" dirty="0" smtClean="0"/>
              <a:t>10- </a:t>
            </a:r>
            <a:r>
              <a:rPr lang="fr-FR" sz="2400" dirty="0"/>
              <a:t>Débits de boissons alcoolisées ; 11- Entreprises de collecte, de traitement et de distribution de tabacs en feuilles ; 12-Traiteurs et </a:t>
            </a:r>
            <a:r>
              <a:rPr lang="fr-FR" sz="2400" dirty="0" err="1"/>
              <a:t>catering</a:t>
            </a:r>
            <a:r>
              <a:rPr lang="fr-FR" sz="2400" dirty="0"/>
              <a:t> ; 13- Location des salles pour la célébration des fêtes ou l‘organisation de rencontres, </a:t>
            </a:r>
            <a:r>
              <a:rPr lang="fr-FR" sz="2400" dirty="0" smtClean="0"/>
              <a:t>meetings et séminaires; </a:t>
            </a:r>
            <a:r>
              <a:rPr lang="fr-FR" sz="2400" dirty="0"/>
              <a:t>14- Commerce de détail exercé dans les grandes surfaces ; 15- Location de véhicule ; 16- Location d’engins et matériels ; 17- Agence de voyages et de tourisme ; 18- Agence de publicité et de communication ; 19- Formations et enseignements divers ; 20- Agent général et courtier d’assurance. </a:t>
            </a:r>
            <a:endParaRPr lang="fr-FR" sz="2400" dirty="0" smtClean="0"/>
          </a:p>
          <a:p>
            <a:pPr lvl="0"/>
            <a:r>
              <a:rPr lang="fr-FR" sz="2400" b="1" dirty="0" smtClean="0">
                <a:solidFill>
                  <a:srgbClr val="0070C0"/>
                </a:solidFill>
              </a:rPr>
              <a:t>Q: les contribuables soumis à l’IFU, peuvent-ils facturer la TVA ?</a:t>
            </a:r>
          </a:p>
          <a:p>
            <a:pPr lvl="0"/>
            <a:r>
              <a:rPr lang="fr-FR" sz="2400" b="1" dirty="0" smtClean="0">
                <a:solidFill>
                  <a:srgbClr val="0070C0"/>
                </a:solidFill>
              </a:rPr>
              <a:t>Q: modalités d’établissement du bilan d’ouverture au 01/01/25 ?</a:t>
            </a:r>
            <a:endParaRPr lang="fr-FR" sz="2400" b="1" dirty="0">
              <a:solidFill>
                <a:srgbClr val="0070C0"/>
              </a:solidFill>
            </a:endParaRPr>
          </a:p>
        </p:txBody>
      </p:sp>
    </p:spTree>
    <p:extLst>
      <p:ext uri="{BB962C8B-B14F-4D97-AF65-F5344CB8AC3E}">
        <p14:creationId xmlns:p14="http://schemas.microsoft.com/office/powerpoint/2010/main" val="27330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22 LF et art 282-ter CIDTA</a:t>
            </a:r>
          </a:p>
          <a:p>
            <a:pPr lvl="0"/>
            <a:r>
              <a:rPr lang="fr-FR" sz="2400" b="1" dirty="0" smtClean="0">
                <a:solidFill>
                  <a:srgbClr val="00B050"/>
                </a:solidFill>
              </a:rPr>
              <a:t>-Objet de la mesure: </a:t>
            </a:r>
            <a:r>
              <a:rPr lang="fr-FR" sz="2400" dirty="0"/>
              <a:t>extension de la liste des activités exclues du régime forfaitaire IFU</a:t>
            </a:r>
            <a:r>
              <a:rPr lang="fr-FR" sz="2400" dirty="0" smtClean="0"/>
              <a:t>.</a:t>
            </a:r>
            <a:endParaRPr lang="fr-FR" sz="2400" dirty="0"/>
          </a:p>
          <a:p>
            <a:pPr lvl="0"/>
            <a:r>
              <a:rPr lang="fr-FR" sz="2400" b="1" dirty="0" smtClean="0">
                <a:solidFill>
                  <a:srgbClr val="0070C0"/>
                </a:solidFill>
              </a:rPr>
              <a:t>R: les contribuables soumis à l’IFU, peuvent-ils facturer la TVA:</a:t>
            </a:r>
          </a:p>
          <a:p>
            <a:pPr lvl="0"/>
            <a:r>
              <a:rPr lang="fr-FR" sz="2400" b="1" dirty="0">
                <a:solidFill>
                  <a:srgbClr val="0070C0"/>
                </a:solidFill>
              </a:rPr>
              <a:t>	</a:t>
            </a:r>
            <a:r>
              <a:rPr lang="fr-FR" sz="2400" b="1" dirty="0" smtClean="0">
                <a:solidFill>
                  <a:srgbClr val="00B050"/>
                </a:solidFill>
              </a:rPr>
              <a:t>Non, les forfaitaires ne facturent pas de TVA. Sinon, application amende 5.000. S’ils facturent la TVA, ils doivent la reverser.</a:t>
            </a:r>
          </a:p>
          <a:p>
            <a:pPr lvl="0"/>
            <a:endParaRPr lang="fr-FR" sz="2400" b="1" dirty="0" smtClean="0">
              <a:solidFill>
                <a:srgbClr val="0070C0"/>
              </a:solidFill>
            </a:endParaRPr>
          </a:p>
          <a:p>
            <a:pPr lvl="0"/>
            <a:r>
              <a:rPr lang="fr-FR" sz="2400" b="1" dirty="0" smtClean="0">
                <a:solidFill>
                  <a:srgbClr val="0070C0"/>
                </a:solidFill>
              </a:rPr>
              <a:t>R : modalités d’établissement du bilan d’ouverture au 01/01/25 ?</a:t>
            </a:r>
          </a:p>
          <a:p>
            <a:pPr lvl="0"/>
            <a:endParaRPr lang="fr-FR" sz="2400" b="1" dirty="0">
              <a:solidFill>
                <a:srgbClr val="0070C0"/>
              </a:solidFill>
            </a:endParaRPr>
          </a:p>
          <a:p>
            <a:pPr lvl="0"/>
            <a:r>
              <a:rPr lang="fr-FR" sz="2400" b="1" dirty="0" smtClean="0">
                <a:solidFill>
                  <a:srgbClr val="0070C0"/>
                </a:solidFill>
              </a:rPr>
              <a:t>	</a:t>
            </a:r>
            <a:r>
              <a:rPr lang="fr-FR" sz="2400" b="1" dirty="0" smtClean="0">
                <a:solidFill>
                  <a:srgbClr val="00B050"/>
                </a:solidFill>
              </a:rPr>
              <a:t>Evaluation des actifs et passifs au 31/12/2024</a:t>
            </a:r>
            <a:endParaRPr lang="fr-FR" sz="2400" b="1" dirty="0">
              <a:solidFill>
                <a:srgbClr val="00B050"/>
              </a:solidFill>
            </a:endParaRPr>
          </a:p>
        </p:txBody>
      </p:sp>
    </p:spTree>
    <p:extLst>
      <p:ext uri="{BB962C8B-B14F-4D97-AF65-F5344CB8AC3E}">
        <p14:creationId xmlns:p14="http://schemas.microsoft.com/office/powerpoint/2010/main" val="964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23 LF et art 282-quater CIDTA</a:t>
            </a:r>
          </a:p>
          <a:p>
            <a:pPr lvl="0"/>
            <a:r>
              <a:rPr lang="fr-FR" sz="2400" b="1" dirty="0" smtClean="0">
                <a:solidFill>
                  <a:srgbClr val="00B050"/>
                </a:solidFill>
              </a:rPr>
              <a:t>-Objet de la mesure: </a:t>
            </a:r>
            <a:r>
              <a:rPr lang="fr-FR" sz="2400" dirty="0" smtClean="0"/>
              <a:t> obligation de déclaration du revenu par les contribuables soumis à l’IFU</a:t>
            </a:r>
          </a:p>
          <a:p>
            <a:pPr lvl="0"/>
            <a:endParaRPr lang="fr-FR" sz="2400" dirty="0"/>
          </a:p>
          <a:p>
            <a:r>
              <a:rPr lang="fr-FR" sz="2400" dirty="0" smtClean="0"/>
              <a:t>	*Les </a:t>
            </a:r>
            <a:r>
              <a:rPr lang="fr-FR" sz="2400" dirty="0"/>
              <a:t>contribuables soumis à </a:t>
            </a:r>
            <a:r>
              <a:rPr lang="fr-FR" sz="2400" dirty="0" smtClean="0"/>
              <a:t>l’IFU </a:t>
            </a:r>
            <a:r>
              <a:rPr lang="fr-FR" sz="2400" b="1" dirty="0" smtClean="0">
                <a:solidFill>
                  <a:srgbClr val="0070C0"/>
                </a:solidFill>
              </a:rPr>
              <a:t>doivent </a:t>
            </a:r>
            <a:r>
              <a:rPr lang="fr-FR" sz="2400" b="1" dirty="0">
                <a:solidFill>
                  <a:srgbClr val="0070C0"/>
                </a:solidFill>
              </a:rPr>
              <a:t>également mentionner </a:t>
            </a:r>
            <a:r>
              <a:rPr lang="fr-FR" sz="2400" dirty="0"/>
              <a:t>sur la déclaration définitive, </a:t>
            </a:r>
            <a:r>
              <a:rPr lang="fr-FR" sz="2400" b="1" dirty="0">
                <a:solidFill>
                  <a:srgbClr val="FF0000"/>
                </a:solidFill>
              </a:rPr>
              <a:t>le revenu net réalisé </a:t>
            </a:r>
            <a:r>
              <a:rPr lang="fr-FR" sz="2400" dirty="0"/>
              <a:t>correspondant au chiffre d’affaires déclaré, au titre de l’exercice clos. </a:t>
            </a:r>
          </a:p>
        </p:txBody>
      </p:sp>
    </p:spTree>
    <p:extLst>
      <p:ext uri="{BB962C8B-B14F-4D97-AF65-F5344CB8AC3E}">
        <p14:creationId xmlns:p14="http://schemas.microsoft.com/office/powerpoint/2010/main" val="27743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26 LF et art 355-3 CIDTA</a:t>
            </a:r>
          </a:p>
          <a:p>
            <a:pPr lvl="0"/>
            <a:r>
              <a:rPr lang="fr-FR" sz="2400" b="1" dirty="0" smtClean="0">
                <a:solidFill>
                  <a:srgbClr val="00B050"/>
                </a:solidFill>
              </a:rPr>
              <a:t>-Objet de la mesure: </a:t>
            </a:r>
            <a:r>
              <a:rPr lang="fr-FR" sz="2400" dirty="0" smtClean="0"/>
              <a:t> dispense de paiement des acomptes IRG, pour les nouveaux contribuables </a:t>
            </a:r>
          </a:p>
          <a:p>
            <a:pPr lvl="0"/>
            <a:endParaRPr lang="fr-FR" sz="2400" dirty="0"/>
          </a:p>
          <a:p>
            <a:r>
              <a:rPr lang="fr-FR" sz="2400" dirty="0" smtClean="0"/>
              <a:t>	</a:t>
            </a:r>
            <a:r>
              <a:rPr lang="fr-FR" sz="2400" dirty="0"/>
              <a:t>Les nouveaux contribuables </a:t>
            </a:r>
            <a:r>
              <a:rPr lang="fr-FR" sz="2400" b="1" dirty="0" smtClean="0">
                <a:solidFill>
                  <a:srgbClr val="0070C0"/>
                </a:solidFill>
              </a:rPr>
              <a:t>(IRG/ BIC-BNC – RA) </a:t>
            </a:r>
            <a:r>
              <a:rPr lang="fr-FR" sz="2400" b="1" dirty="0" smtClean="0">
                <a:solidFill>
                  <a:srgbClr val="00B050"/>
                </a:solidFill>
              </a:rPr>
              <a:t>sont </a:t>
            </a:r>
            <a:r>
              <a:rPr lang="fr-FR" sz="2400" b="1" dirty="0">
                <a:solidFill>
                  <a:srgbClr val="00B050"/>
                </a:solidFill>
              </a:rPr>
              <a:t>dispensés </a:t>
            </a:r>
            <a:r>
              <a:rPr lang="fr-FR" sz="2400" dirty="0"/>
              <a:t>du paiement des acomptes provisionnels pour la </a:t>
            </a:r>
            <a:r>
              <a:rPr lang="fr-FR" sz="2400" b="1" dirty="0">
                <a:solidFill>
                  <a:srgbClr val="00B050"/>
                </a:solidFill>
              </a:rPr>
              <a:t>première année d’activité. </a:t>
            </a:r>
            <a:endParaRPr lang="fr-FR" sz="2400" b="1" dirty="0" smtClean="0">
              <a:solidFill>
                <a:srgbClr val="00B050"/>
              </a:solidFill>
            </a:endParaRPr>
          </a:p>
          <a:p>
            <a:endParaRPr lang="fr-FR" sz="2400" b="1" dirty="0">
              <a:solidFill>
                <a:srgbClr val="00B050"/>
              </a:solidFill>
            </a:endParaRPr>
          </a:p>
          <a:p>
            <a:r>
              <a:rPr lang="fr-FR" sz="2400" b="1" dirty="0" smtClean="0">
                <a:solidFill>
                  <a:srgbClr val="0070C0"/>
                </a:solidFill>
              </a:rPr>
              <a:t>Q: modalités de paiement des acomptes IRG et leur nombre ?</a:t>
            </a:r>
            <a:endParaRPr lang="fr-FR" sz="2400" b="1" dirty="0">
              <a:solidFill>
                <a:srgbClr val="0070C0"/>
              </a:solidFill>
            </a:endParaRPr>
          </a:p>
        </p:txBody>
      </p:sp>
    </p:spTree>
    <p:extLst>
      <p:ext uri="{BB962C8B-B14F-4D97-AF65-F5344CB8AC3E}">
        <p14:creationId xmlns:p14="http://schemas.microsoft.com/office/powerpoint/2010/main" val="5189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r>
              <a:rPr lang="fr-FR" sz="2400" b="1" dirty="0" smtClean="0">
                <a:solidFill>
                  <a:srgbClr val="00B050"/>
                </a:solidFill>
              </a:rPr>
              <a:t>-Références:</a:t>
            </a:r>
            <a:r>
              <a:rPr lang="fr-FR" sz="2400" dirty="0" smtClean="0"/>
              <a:t> art 27 LF et art 356-6 CIDTA</a:t>
            </a:r>
          </a:p>
          <a:p>
            <a:pPr lvl="0"/>
            <a:r>
              <a:rPr lang="fr-FR" sz="2400" b="1" dirty="0" smtClean="0">
                <a:solidFill>
                  <a:srgbClr val="00B050"/>
                </a:solidFill>
              </a:rPr>
              <a:t>-Objet de la mesure: </a:t>
            </a:r>
            <a:r>
              <a:rPr lang="fr-FR" sz="2400" dirty="0" smtClean="0"/>
              <a:t> modalités d’imputation de l’excèdent de versement IBS </a:t>
            </a:r>
          </a:p>
          <a:p>
            <a:pPr lvl="0"/>
            <a:endParaRPr lang="fr-FR" sz="2400" dirty="0"/>
          </a:p>
          <a:p>
            <a:r>
              <a:rPr lang="fr-FR" sz="2400" dirty="0" smtClean="0"/>
              <a:t>	*Lorsque </a:t>
            </a:r>
            <a:r>
              <a:rPr lang="fr-FR" sz="2400" dirty="0"/>
              <a:t>l’excédent de versement est supérieur ou couvre partiellement le prochain acompte, la déclaration de l’acompte doit être souscrite, selon le cas, </a:t>
            </a:r>
            <a:r>
              <a:rPr lang="fr-FR" sz="2400" b="1" dirty="0">
                <a:solidFill>
                  <a:srgbClr val="00B050"/>
                </a:solidFill>
              </a:rPr>
              <a:t>soit avec la mention « néant » ou assortie du paiement du reliquat</a:t>
            </a:r>
            <a:r>
              <a:rPr lang="fr-FR" sz="2400" dirty="0"/>
              <a:t>, résultant de la différence entre l’excédent de versement antérieur et l’acompte à verser</a:t>
            </a:r>
            <a:r>
              <a:rPr lang="fr-FR" sz="2400" dirty="0" smtClean="0"/>
              <a:t>.</a:t>
            </a:r>
          </a:p>
          <a:p>
            <a:endParaRPr lang="fr-FR" sz="2400" dirty="0"/>
          </a:p>
          <a:p>
            <a:endParaRPr lang="fr-FR" sz="2400" dirty="0" smtClean="0"/>
          </a:p>
          <a:p>
            <a:r>
              <a:rPr lang="fr-FR" sz="2400" b="1" dirty="0">
                <a:solidFill>
                  <a:srgbClr val="0070C0"/>
                </a:solidFill>
              </a:rPr>
              <a:t>Q: </a:t>
            </a:r>
            <a:r>
              <a:rPr lang="fr-FR" sz="2400" b="1" dirty="0" smtClean="0">
                <a:solidFill>
                  <a:srgbClr val="0070C0"/>
                </a:solidFill>
              </a:rPr>
              <a:t>-modalités </a:t>
            </a:r>
            <a:r>
              <a:rPr lang="fr-FR" sz="2400" b="1" dirty="0">
                <a:solidFill>
                  <a:srgbClr val="0070C0"/>
                </a:solidFill>
              </a:rPr>
              <a:t>de paiement des acomptes </a:t>
            </a:r>
            <a:r>
              <a:rPr lang="fr-FR" sz="2400" b="1" dirty="0" smtClean="0">
                <a:solidFill>
                  <a:srgbClr val="0070C0"/>
                </a:solidFill>
              </a:rPr>
              <a:t>IBS </a:t>
            </a:r>
            <a:r>
              <a:rPr lang="fr-FR" sz="2400" b="1" dirty="0">
                <a:solidFill>
                  <a:srgbClr val="0070C0"/>
                </a:solidFill>
              </a:rPr>
              <a:t>et leur nombre </a:t>
            </a:r>
            <a:r>
              <a:rPr lang="fr-FR" sz="2400" b="1" dirty="0" smtClean="0">
                <a:solidFill>
                  <a:srgbClr val="0070C0"/>
                </a:solidFill>
              </a:rPr>
              <a:t>?</a:t>
            </a:r>
          </a:p>
          <a:p>
            <a:r>
              <a:rPr lang="fr-FR" sz="2400" b="1" dirty="0">
                <a:solidFill>
                  <a:srgbClr val="0070C0"/>
                </a:solidFill>
              </a:rPr>
              <a:t> </a:t>
            </a:r>
            <a:r>
              <a:rPr lang="fr-FR" sz="2400" b="1" dirty="0" smtClean="0">
                <a:solidFill>
                  <a:srgbClr val="0070C0"/>
                </a:solidFill>
              </a:rPr>
              <a:t>    -délai de demande de remboursement de l’EV ?</a:t>
            </a:r>
            <a:endParaRPr lang="fr-FR" sz="2400" b="1" dirty="0">
              <a:solidFill>
                <a:srgbClr val="0070C0"/>
              </a:solidFill>
            </a:endParaRPr>
          </a:p>
          <a:p>
            <a:endParaRPr lang="fr-FR" sz="2400" dirty="0" smtClean="0"/>
          </a:p>
        </p:txBody>
      </p:sp>
    </p:spTree>
    <p:extLst>
      <p:ext uri="{BB962C8B-B14F-4D97-AF65-F5344CB8AC3E}">
        <p14:creationId xmlns:p14="http://schemas.microsoft.com/office/powerpoint/2010/main" val="42215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9408" y="117565"/>
            <a:ext cx="10668000" cy="52459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642156"/>
            <a:ext cx="10704576" cy="6085953"/>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29 LF et art 365-bis CIDTA</a:t>
            </a:r>
          </a:p>
          <a:p>
            <a:pPr lvl="0"/>
            <a:r>
              <a:rPr lang="fr-FR" sz="2400" b="1" dirty="0" smtClean="0">
                <a:solidFill>
                  <a:srgbClr val="00B050"/>
                </a:solidFill>
              </a:rPr>
              <a:t>-Objet de la mesure: </a:t>
            </a:r>
            <a:r>
              <a:rPr lang="fr-FR" sz="2400" dirty="0" smtClean="0"/>
              <a:t> augmentation du montant du minimum d’imposition IFU</a:t>
            </a:r>
          </a:p>
          <a:p>
            <a:pPr lvl="0"/>
            <a:endParaRPr lang="fr-FR" sz="2400" dirty="0" smtClean="0"/>
          </a:p>
          <a:p>
            <a:pPr lvl="0"/>
            <a:endParaRPr lang="fr-FR" sz="2400" dirty="0"/>
          </a:p>
          <a:p>
            <a:pPr lvl="0"/>
            <a:r>
              <a:rPr lang="fr-FR" sz="2400" dirty="0" smtClean="0"/>
              <a:t>*Le </a:t>
            </a:r>
            <a:r>
              <a:rPr lang="fr-FR" sz="2400" dirty="0"/>
              <a:t>montant dû au titre de l‘impôt forfaitaire unique ne peut être inférieur, pour chaque exercice et quel que soit le chiffre d‘affaires imposable, à </a:t>
            </a:r>
            <a:r>
              <a:rPr lang="fr-FR" sz="2400" b="1" dirty="0">
                <a:solidFill>
                  <a:srgbClr val="FF0000"/>
                </a:solidFill>
              </a:rPr>
              <a:t>30.000 </a:t>
            </a:r>
            <a:r>
              <a:rPr lang="fr-FR" sz="2400" b="1" dirty="0" smtClean="0">
                <a:solidFill>
                  <a:srgbClr val="FF0000"/>
                </a:solidFill>
              </a:rPr>
              <a:t>DA </a:t>
            </a:r>
            <a:r>
              <a:rPr lang="fr-FR" sz="2400" b="1" dirty="0" smtClean="0">
                <a:solidFill>
                  <a:srgbClr val="00B050"/>
                </a:solidFill>
              </a:rPr>
              <a:t>(au lieu de 10.000 DA). 	</a:t>
            </a:r>
          </a:p>
          <a:p>
            <a:pPr lvl="0"/>
            <a:r>
              <a:rPr lang="fr-FR" sz="2400" dirty="0"/>
              <a:t>	</a:t>
            </a:r>
            <a:r>
              <a:rPr lang="fr-FR" sz="2400" dirty="0" smtClean="0"/>
              <a:t>*Toutefois</a:t>
            </a:r>
            <a:r>
              <a:rPr lang="fr-FR" sz="2400" dirty="0"/>
              <a:t>, pour les activités exercées sous le statut </a:t>
            </a:r>
            <a:r>
              <a:rPr lang="fr-FR" sz="2400" b="1" dirty="0" smtClean="0"/>
              <a:t>d'auto-entrepreneur</a:t>
            </a:r>
            <a:r>
              <a:rPr lang="fr-FR" sz="2400" dirty="0"/>
              <a:t>, ce montant est fixé à </a:t>
            </a:r>
            <a:r>
              <a:rPr lang="fr-FR" sz="2400" b="1" dirty="0">
                <a:solidFill>
                  <a:srgbClr val="0070C0"/>
                </a:solidFill>
              </a:rPr>
              <a:t>10.000 DA. </a:t>
            </a:r>
            <a:endParaRPr lang="fr-FR" sz="2400" b="1" dirty="0" smtClean="0">
              <a:solidFill>
                <a:srgbClr val="0070C0"/>
              </a:solidFill>
            </a:endParaRPr>
          </a:p>
          <a:p>
            <a:pPr lvl="0"/>
            <a:r>
              <a:rPr lang="fr-FR" sz="2400" dirty="0"/>
              <a:t>	</a:t>
            </a:r>
            <a:r>
              <a:rPr lang="fr-FR" sz="2400" dirty="0" smtClean="0"/>
              <a:t>*Le </a:t>
            </a:r>
            <a:r>
              <a:rPr lang="fr-FR" sz="2400" dirty="0"/>
              <a:t>minimum d‘imposition doit être acquitté intégralement au plus tard le 30 juin de l’année </a:t>
            </a:r>
            <a:r>
              <a:rPr lang="fr-FR" sz="2400" dirty="0" smtClean="0"/>
              <a:t>concernée. </a:t>
            </a:r>
          </a:p>
          <a:p>
            <a:pPr lvl="0"/>
            <a:endParaRPr lang="fr-FR" sz="2000" b="1" dirty="0" smtClean="0">
              <a:solidFill>
                <a:srgbClr val="0070C0"/>
              </a:solidFill>
            </a:endParaRPr>
          </a:p>
          <a:p>
            <a:pPr lvl="0"/>
            <a:r>
              <a:rPr lang="fr-FR" sz="2000" b="1" dirty="0" smtClean="0">
                <a:solidFill>
                  <a:srgbClr val="0070C0"/>
                </a:solidFill>
              </a:rPr>
              <a:t>Q: minimum d’imposition IBS ?</a:t>
            </a:r>
            <a:endParaRPr lang="fr-FR" sz="2000" b="1" dirty="0">
              <a:solidFill>
                <a:srgbClr val="0070C0"/>
              </a:solidFill>
            </a:endParaRPr>
          </a:p>
        </p:txBody>
      </p:sp>
    </p:spTree>
    <p:extLst>
      <p:ext uri="{BB962C8B-B14F-4D97-AF65-F5344CB8AC3E}">
        <p14:creationId xmlns:p14="http://schemas.microsoft.com/office/powerpoint/2010/main" val="386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472741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dirty="0" smtClean="0"/>
          </a:p>
          <a:p>
            <a:pPr lvl="0" algn="ctr"/>
            <a:endParaRPr lang="fr-FR" sz="2400" b="1" dirty="0" smtClean="0">
              <a:solidFill>
                <a:srgbClr val="0070C0"/>
              </a:solidFill>
            </a:endParaRPr>
          </a:p>
          <a:p>
            <a:pPr lvl="0" algn="ctr"/>
            <a:endParaRPr lang="fr-FR" sz="2400" b="1" dirty="0">
              <a:solidFill>
                <a:srgbClr val="0070C0"/>
              </a:solidFill>
            </a:endParaRPr>
          </a:p>
          <a:p>
            <a:pPr lvl="0" algn="ctr"/>
            <a:endParaRPr lang="fr-FR" sz="2400" b="1" dirty="0" smtClean="0">
              <a:solidFill>
                <a:srgbClr val="0070C0"/>
              </a:solidFill>
            </a:endParaRPr>
          </a:p>
          <a:p>
            <a:pPr lvl="0" algn="ctr"/>
            <a:r>
              <a:rPr lang="fr-FR" sz="3200" b="1" dirty="0" smtClean="0">
                <a:solidFill>
                  <a:srgbClr val="0070C0"/>
                </a:solidFill>
              </a:rPr>
              <a:t>Dispositions </a:t>
            </a:r>
            <a:r>
              <a:rPr lang="fr-FR" sz="3200" b="1" dirty="0">
                <a:solidFill>
                  <a:srgbClr val="0070C0"/>
                </a:solidFill>
              </a:rPr>
              <a:t>fiscales : </a:t>
            </a:r>
            <a:r>
              <a:rPr lang="fr-FR" sz="3200" b="1" dirty="0">
                <a:solidFill>
                  <a:srgbClr val="00B050"/>
                </a:solidFill>
              </a:rPr>
              <a:t>CT</a:t>
            </a:r>
            <a:endParaRPr lang="fr-FR" sz="3200" dirty="0">
              <a:solidFill>
                <a:srgbClr val="00B050"/>
              </a:solidFill>
            </a:endParaRPr>
          </a:p>
        </p:txBody>
      </p:sp>
    </p:spTree>
    <p:extLst>
      <p:ext uri="{BB962C8B-B14F-4D97-AF65-F5344CB8AC3E}">
        <p14:creationId xmlns:p14="http://schemas.microsoft.com/office/powerpoint/2010/main" val="35241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43 LF </a:t>
            </a:r>
            <a:r>
              <a:rPr lang="fr-FR" sz="2400" dirty="0"/>
              <a:t>et </a:t>
            </a:r>
            <a:r>
              <a:rPr lang="fr-FR" sz="2400" dirty="0" smtClean="0"/>
              <a:t>arts 2, 58, 60, 83, 86, 135 ter, 145-I, 147 </a:t>
            </a:r>
            <a:r>
              <a:rPr lang="fr-FR" sz="2400" dirty="0" err="1" smtClean="0"/>
              <a:t>septiés</a:t>
            </a:r>
            <a:r>
              <a:rPr lang="fr-FR" sz="2400" dirty="0" smtClean="0"/>
              <a:t>- A  CT </a:t>
            </a:r>
          </a:p>
          <a:p>
            <a:pPr lvl="0"/>
            <a:r>
              <a:rPr lang="fr-FR" sz="2400" b="1" dirty="0" smtClean="0">
                <a:solidFill>
                  <a:srgbClr val="00B050"/>
                </a:solidFill>
              </a:rPr>
              <a:t>-Objet de la mesure: </a:t>
            </a:r>
            <a:r>
              <a:rPr lang="fr-FR" sz="2400" dirty="0" smtClean="0"/>
              <a:t> actualisation des tarifs de DT sur certains documents </a:t>
            </a:r>
          </a:p>
          <a:p>
            <a:pPr lvl="0"/>
            <a:endParaRPr lang="fr-FR" sz="2400" dirty="0" smtClean="0"/>
          </a:p>
          <a:p>
            <a:pPr lvl="0"/>
            <a:r>
              <a:rPr lang="fr-FR" sz="2000" b="1" dirty="0" smtClean="0">
                <a:solidFill>
                  <a:srgbClr val="0070C0"/>
                </a:solidFill>
              </a:rPr>
              <a:t> 	</a:t>
            </a:r>
            <a:r>
              <a:rPr lang="fr-FR" sz="2000" b="1" dirty="0" smtClean="0">
                <a:solidFill>
                  <a:schemeClr val="tx1"/>
                </a:solidFill>
              </a:rPr>
              <a:t>*il s’agit: </a:t>
            </a:r>
          </a:p>
          <a:p>
            <a:pPr lvl="0"/>
            <a:r>
              <a:rPr lang="fr-FR" sz="2000" b="1" dirty="0" smtClean="0">
                <a:solidFill>
                  <a:schemeClr val="tx1"/>
                </a:solidFill>
              </a:rPr>
              <a:t>-du timbre de </a:t>
            </a:r>
            <a:r>
              <a:rPr lang="fr-FR" sz="2000" b="1" dirty="0" smtClean="0">
                <a:solidFill>
                  <a:srgbClr val="FF0000"/>
                </a:solidFill>
              </a:rPr>
              <a:t>dimension</a:t>
            </a:r>
          </a:p>
          <a:p>
            <a:pPr lvl="0"/>
            <a:r>
              <a:rPr lang="fr-FR" sz="2000" b="1" dirty="0" smtClean="0">
                <a:solidFill>
                  <a:schemeClr val="tx1"/>
                </a:solidFill>
              </a:rPr>
              <a:t>-du timbre sur effets de commerce</a:t>
            </a:r>
          </a:p>
          <a:p>
            <a:pPr lvl="0"/>
            <a:r>
              <a:rPr lang="fr-FR" sz="2000" b="1" dirty="0" smtClean="0">
                <a:solidFill>
                  <a:schemeClr val="tx1"/>
                </a:solidFill>
              </a:rPr>
              <a:t>-du timbre sur titres de navigation maritime</a:t>
            </a:r>
          </a:p>
          <a:p>
            <a:pPr lvl="0"/>
            <a:r>
              <a:rPr lang="fr-FR" sz="2000" b="1" dirty="0" smtClean="0">
                <a:solidFill>
                  <a:schemeClr val="tx1"/>
                </a:solidFill>
              </a:rPr>
              <a:t>-du timbre sur </a:t>
            </a:r>
            <a:r>
              <a:rPr lang="fr-FR" sz="2000" b="1" dirty="0" smtClean="0">
                <a:solidFill>
                  <a:srgbClr val="FF0000"/>
                </a:solidFill>
              </a:rPr>
              <a:t>cartes d’immatriculation- auto</a:t>
            </a:r>
          </a:p>
          <a:p>
            <a:pPr lvl="0"/>
            <a:r>
              <a:rPr lang="fr-FR" sz="2000" b="1" dirty="0" smtClean="0">
                <a:solidFill>
                  <a:schemeClr val="tx1"/>
                </a:solidFill>
              </a:rPr>
              <a:t>-du timbre sur les yachts et bateaux de plaisance</a:t>
            </a:r>
          </a:p>
        </p:txBody>
      </p:sp>
    </p:spTree>
    <p:extLst>
      <p:ext uri="{BB962C8B-B14F-4D97-AF65-F5344CB8AC3E}">
        <p14:creationId xmlns:p14="http://schemas.microsoft.com/office/powerpoint/2010/main" val="15615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488" y="323025"/>
            <a:ext cx="10972800" cy="1143000"/>
          </a:xfrm>
        </p:spPr>
        <p:txBody>
          <a:bodyPr>
            <a:normAutofit fontScale="90000"/>
          </a:bodyPr>
          <a:lstStyle/>
          <a:p>
            <a:pPr algn="l"/>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a:t>
            </a:r>
            <a:r>
              <a:rPr lang="fr-FR" b="1" dirty="0"/>
              <a:t>Croissance </a:t>
            </a:r>
            <a:r>
              <a:rPr lang="fr-FR" b="1" dirty="0" smtClean="0"/>
              <a:t>économique sectorielle </a:t>
            </a:r>
            <a:r>
              <a:rPr lang="fr-FR" b="1" dirty="0" smtClean="0">
                <a:solidFill>
                  <a:srgbClr val="FF0000"/>
                </a:solidFill>
              </a:rPr>
              <a:t>2025-2027</a:t>
            </a:r>
            <a:r>
              <a:rPr lang="fr-FR" b="1" dirty="0">
                <a:solidFill>
                  <a:srgbClr val="FF0000"/>
                </a:solidFill>
              </a:rPr>
              <a:t> :</a:t>
            </a:r>
            <a:r>
              <a:rPr lang="fr-FR" b="1" dirty="0"/>
              <a:t/>
            </a:r>
            <a:br>
              <a:rPr lang="fr-FR" b="1" dirty="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56056427"/>
              </p:ext>
            </p:extLst>
          </p:nvPr>
        </p:nvGraphicFramePr>
        <p:xfrm>
          <a:off x="540913" y="2680872"/>
          <a:ext cx="10908405" cy="3286718"/>
        </p:xfrm>
        <a:graphic>
          <a:graphicData uri="http://schemas.openxmlformats.org/drawingml/2006/table">
            <a:tbl>
              <a:tblPr firstRow="1" firstCol="1" bandRow="1">
                <a:tableStyleId>{5C22544A-7EE6-4342-B048-85BDC9FD1C3A}</a:tableStyleId>
              </a:tblPr>
              <a:tblGrid>
                <a:gridCol w="1970716">
                  <a:extLst>
                    <a:ext uri="{9D8B030D-6E8A-4147-A177-3AD203B41FA5}">
                      <a16:colId xmlns:a16="http://schemas.microsoft.com/office/drawing/2014/main" val="20000"/>
                    </a:ext>
                  </a:extLst>
                </a:gridCol>
                <a:gridCol w="1408571">
                  <a:extLst>
                    <a:ext uri="{9D8B030D-6E8A-4147-A177-3AD203B41FA5}">
                      <a16:colId xmlns:a16="http://schemas.microsoft.com/office/drawing/2014/main" val="20001"/>
                    </a:ext>
                  </a:extLst>
                </a:gridCol>
                <a:gridCol w="1408571">
                  <a:extLst>
                    <a:ext uri="{9D8B030D-6E8A-4147-A177-3AD203B41FA5}">
                      <a16:colId xmlns:a16="http://schemas.microsoft.com/office/drawing/2014/main" val="20002"/>
                    </a:ext>
                  </a:extLst>
                </a:gridCol>
                <a:gridCol w="2484769">
                  <a:extLst>
                    <a:ext uri="{9D8B030D-6E8A-4147-A177-3AD203B41FA5}">
                      <a16:colId xmlns:a16="http://schemas.microsoft.com/office/drawing/2014/main" val="20003"/>
                    </a:ext>
                  </a:extLst>
                </a:gridCol>
                <a:gridCol w="1666131">
                  <a:extLst>
                    <a:ext uri="{9D8B030D-6E8A-4147-A177-3AD203B41FA5}">
                      <a16:colId xmlns:a16="http://schemas.microsoft.com/office/drawing/2014/main" val="20004"/>
                    </a:ext>
                  </a:extLst>
                </a:gridCol>
                <a:gridCol w="1969647">
                  <a:extLst>
                    <a:ext uri="{9D8B030D-6E8A-4147-A177-3AD203B41FA5}">
                      <a16:colId xmlns:a16="http://schemas.microsoft.com/office/drawing/2014/main" val="20005"/>
                    </a:ext>
                  </a:extLst>
                </a:gridCol>
              </a:tblGrid>
              <a:tr h="461662">
                <a:tc>
                  <a:txBody>
                    <a:bodyPr/>
                    <a:lstStyle/>
                    <a:p>
                      <a:pPr algn="just">
                        <a:lnSpc>
                          <a:spcPct val="107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2025 </a:t>
                      </a:r>
                      <a:r>
                        <a:rPr lang="fr-FR" sz="2000" dirty="0">
                          <a:effectLst/>
                        </a:rPr>
                        <a:t>en </a:t>
                      </a:r>
                      <a:r>
                        <a:rPr lang="fr-FR" sz="2000" dirty="0" smtClean="0">
                          <a:effectLst/>
                        </a:rPr>
                        <a:t>volume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latin typeface="Calibri" panose="020F0502020204030204" pitchFamily="34" charset="0"/>
                          <a:ea typeface="Calibri" panose="020F0502020204030204" pitchFamily="34" charset="0"/>
                          <a:cs typeface="Arial" panose="020B0604020202020204" pitchFamily="34" charset="0"/>
                        </a:rPr>
                        <a:t>2025 en valeur mds DA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2025 </a:t>
                      </a:r>
                      <a:r>
                        <a:rPr lang="fr-FR" sz="2000" dirty="0">
                          <a:effectLst/>
                        </a:rPr>
                        <a:t>en part </a:t>
                      </a:r>
                      <a:r>
                        <a:rPr lang="fr-FR" sz="2000" dirty="0" smtClean="0">
                          <a:effectLst/>
                        </a:rPr>
                        <a:t>dans total  VA (35778)</a:t>
                      </a:r>
                    </a:p>
                    <a:p>
                      <a:pPr algn="just">
                        <a:lnSpc>
                          <a:spcPct val="107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2026 en volume</a:t>
                      </a:r>
                      <a:r>
                        <a:rPr lang="fr-FR" sz="2000" baseline="0" dirty="0" smtClean="0">
                          <a:effectLst/>
                        </a:rPr>
                        <a:t> et en valeur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dirty="0" smtClean="0">
                          <a:effectLst/>
                        </a:rPr>
                        <a:t>2027 en volume</a:t>
                      </a:r>
                      <a:r>
                        <a:rPr lang="fr-FR" sz="2000" baseline="0" dirty="0" smtClean="0">
                          <a:effectLst/>
                        </a:rPr>
                        <a:t> et en valeur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61662">
                <a:tc>
                  <a:txBody>
                    <a:bodyPr/>
                    <a:lstStyle/>
                    <a:p>
                      <a:pPr algn="just">
                        <a:lnSpc>
                          <a:spcPct val="107000"/>
                        </a:lnSpc>
                        <a:spcAft>
                          <a:spcPts val="0"/>
                        </a:spcAft>
                      </a:pPr>
                      <a:r>
                        <a:rPr lang="fr-FR" sz="2000" b="1" dirty="0">
                          <a:solidFill>
                            <a:schemeClr val="bg1"/>
                          </a:solidFill>
                          <a:effectLst/>
                        </a:rPr>
                        <a:t>Agriculture</a:t>
                      </a:r>
                      <a:endParaRPr lang="fr-FR"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chemeClr val="tx1"/>
                          </a:solidFill>
                          <a:effectLst/>
                          <a:latin typeface="+mn-lt"/>
                          <a:ea typeface="+mn-ea"/>
                          <a:cs typeface="+mn-cs"/>
                        </a:rPr>
                        <a:t>4,4</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5013</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chemeClr val="tx1"/>
                          </a:solidFill>
                          <a:effectLst/>
                          <a:latin typeface="+mn-lt"/>
                          <a:ea typeface="+mn-ea"/>
                          <a:cs typeface="+mn-cs"/>
                        </a:rPr>
                        <a:t>14,01</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chemeClr val="tx1"/>
                          </a:solidFill>
                          <a:effectLst/>
                          <a:latin typeface="+mn-lt"/>
                          <a:ea typeface="+mn-ea"/>
                          <a:cs typeface="+mn-cs"/>
                        </a:rPr>
                        <a:t>5,1 (5452)</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chemeClr val="tx1"/>
                          </a:solidFill>
                          <a:effectLst/>
                          <a:latin typeface="+mn-lt"/>
                          <a:ea typeface="+mn-ea"/>
                          <a:cs typeface="+mn-cs"/>
                        </a:rPr>
                        <a:t>4,4 (5834)</a:t>
                      </a:r>
                      <a:endParaRPr lang="fr-FR"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61662">
                <a:tc>
                  <a:txBody>
                    <a:bodyPr/>
                    <a:lstStyle/>
                    <a:p>
                      <a:pPr algn="just">
                        <a:lnSpc>
                          <a:spcPct val="107000"/>
                        </a:lnSpc>
                        <a:spcAft>
                          <a:spcPts val="0"/>
                        </a:spcAft>
                      </a:pPr>
                      <a:r>
                        <a:rPr lang="fr-FR" sz="2000">
                          <a:effectLst/>
                        </a:rPr>
                        <a:t>HC</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2,4</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6285</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rPr>
                        <a:t>17,56</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0,3 (6259)</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solidFill>
                            <a:srgbClr val="FF0000"/>
                          </a:solidFill>
                          <a:effectLst/>
                          <a:latin typeface="+mn-lt"/>
                          <a:ea typeface="+mn-ea"/>
                          <a:cs typeface="+mn-cs"/>
                        </a:rPr>
                        <a:t>-2,6 (5960)</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61662">
                <a:tc>
                  <a:txBody>
                    <a:bodyPr/>
                    <a:lstStyle/>
                    <a:p>
                      <a:pPr algn="just">
                        <a:lnSpc>
                          <a:spcPct val="107000"/>
                        </a:lnSpc>
                        <a:spcAft>
                          <a:spcPts val="0"/>
                        </a:spcAft>
                      </a:pPr>
                      <a:r>
                        <a:rPr lang="fr-FR" sz="2000">
                          <a:effectLst/>
                        </a:rPr>
                        <a:t>Indu</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6,2</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2411</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rPr>
                        <a:t>6,7</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6,9 (2684)</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6,7</a:t>
                      </a:r>
                      <a:r>
                        <a:rPr lang="fr-FR" sz="2000" b="1" baseline="0" dirty="0" smtClean="0">
                          <a:effectLst/>
                          <a:latin typeface="+mn-lt"/>
                          <a:ea typeface="+mn-ea"/>
                          <a:cs typeface="+mn-cs"/>
                        </a:rPr>
                        <a:t> (2974)</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61662">
                <a:tc>
                  <a:txBody>
                    <a:bodyPr/>
                    <a:lstStyle/>
                    <a:p>
                      <a:pPr algn="just">
                        <a:lnSpc>
                          <a:spcPct val="107000"/>
                        </a:lnSpc>
                        <a:spcAft>
                          <a:spcPts val="0"/>
                        </a:spcAft>
                      </a:pPr>
                      <a:r>
                        <a:rPr lang="fr-FR" sz="2000">
                          <a:effectLst/>
                        </a:rPr>
                        <a:t>BTPH</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4,3</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4638</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12,96</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4,5 (5191)</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4,1 (5073)</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461662">
                <a:tc>
                  <a:txBody>
                    <a:bodyPr/>
                    <a:lstStyle/>
                    <a:p>
                      <a:pPr algn="just">
                        <a:lnSpc>
                          <a:spcPct val="107000"/>
                        </a:lnSpc>
                        <a:spcAft>
                          <a:spcPts val="0"/>
                        </a:spcAft>
                      </a:pPr>
                      <a:r>
                        <a:rPr lang="fr-FR" sz="2000" dirty="0">
                          <a:effectLst/>
                        </a:rPr>
                        <a:t>Secs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5,3</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Calibri" panose="020F0502020204030204" pitchFamily="34" charset="0"/>
                          <a:ea typeface="Calibri" panose="020F0502020204030204" pitchFamily="34" charset="0"/>
                          <a:cs typeface="Arial" panose="020B0604020202020204" pitchFamily="34" charset="0"/>
                        </a:rPr>
                        <a:t>17431</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48,71</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5,3 (18987)</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FR" sz="2000" b="1" dirty="0" smtClean="0">
                          <a:effectLst/>
                          <a:latin typeface="+mn-lt"/>
                          <a:ea typeface="+mn-ea"/>
                          <a:cs typeface="+mn-cs"/>
                        </a:rPr>
                        <a:t>5,1 (19674)</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253142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43 LF </a:t>
            </a:r>
            <a:r>
              <a:rPr lang="fr-FR" sz="2400" dirty="0"/>
              <a:t>et </a:t>
            </a:r>
            <a:r>
              <a:rPr lang="fr-FR" sz="2400" dirty="0" smtClean="0"/>
              <a:t>arts 2, 58, 60, 83, 86, 135 ter, 145-I, 147 </a:t>
            </a:r>
            <a:r>
              <a:rPr lang="fr-FR" sz="2400" dirty="0" err="1" smtClean="0"/>
              <a:t>septiés</a:t>
            </a:r>
            <a:r>
              <a:rPr lang="fr-FR" sz="2400" dirty="0" smtClean="0"/>
              <a:t>- A  CT </a:t>
            </a:r>
          </a:p>
          <a:p>
            <a:pPr lvl="0"/>
            <a:r>
              <a:rPr lang="fr-FR" sz="2400" b="1" dirty="0" smtClean="0">
                <a:solidFill>
                  <a:srgbClr val="00B050"/>
                </a:solidFill>
              </a:rPr>
              <a:t>-Objet de la mesure: </a:t>
            </a:r>
            <a:r>
              <a:rPr lang="fr-FR" sz="2400" dirty="0" smtClean="0"/>
              <a:t> actualisation des tarifs de DT sur certains documents </a:t>
            </a:r>
          </a:p>
          <a:p>
            <a:pPr lvl="0"/>
            <a:r>
              <a:rPr lang="fr-FR" sz="2400" dirty="0"/>
              <a:t>	</a:t>
            </a:r>
            <a:endParaRPr lang="fr-FR" sz="2400" dirty="0" smtClean="0"/>
          </a:p>
          <a:p>
            <a:pPr lvl="0"/>
            <a:r>
              <a:rPr lang="fr-FR" sz="2400" b="1" dirty="0">
                <a:solidFill>
                  <a:schemeClr val="tx1"/>
                </a:solidFill>
              </a:rPr>
              <a:t>	</a:t>
            </a:r>
            <a:r>
              <a:rPr lang="fr-FR" sz="2000" b="1" dirty="0" smtClean="0">
                <a:solidFill>
                  <a:srgbClr val="0070C0"/>
                </a:solidFill>
              </a:rPr>
              <a:t>-</a:t>
            </a:r>
            <a:r>
              <a:rPr lang="fr-FR" sz="2000" b="1" dirty="0">
                <a:solidFill>
                  <a:srgbClr val="0070C0"/>
                </a:solidFill>
              </a:rPr>
              <a:t>T</a:t>
            </a:r>
            <a:r>
              <a:rPr lang="fr-FR" sz="2000" b="1" dirty="0" smtClean="0">
                <a:solidFill>
                  <a:srgbClr val="0070C0"/>
                </a:solidFill>
              </a:rPr>
              <a:t>imbre de dimension (art 58 CT):</a:t>
            </a:r>
          </a:p>
          <a:p>
            <a:r>
              <a:rPr lang="fr-FR" sz="2000" dirty="0" smtClean="0"/>
              <a:t>− </a:t>
            </a:r>
            <a:r>
              <a:rPr lang="fr-FR" sz="2000" dirty="0"/>
              <a:t>papier–registre :    </a:t>
            </a:r>
            <a:r>
              <a:rPr lang="fr-FR" sz="2000" b="1" dirty="0">
                <a:solidFill>
                  <a:srgbClr val="FF0000"/>
                </a:solidFill>
              </a:rPr>
              <a:t>80</a:t>
            </a:r>
            <a:r>
              <a:rPr lang="fr-FR" sz="2000" dirty="0"/>
              <a:t> au lieu de </a:t>
            </a:r>
            <a:r>
              <a:rPr lang="fr-FR" sz="2000" b="1" dirty="0">
                <a:solidFill>
                  <a:srgbClr val="00B050"/>
                </a:solidFill>
              </a:rPr>
              <a:t>60</a:t>
            </a:r>
            <a:r>
              <a:rPr lang="fr-FR" sz="2000" dirty="0"/>
              <a:t> DA. </a:t>
            </a:r>
          </a:p>
          <a:p>
            <a:r>
              <a:rPr lang="fr-FR" sz="2000" dirty="0"/>
              <a:t>− papier normal : </a:t>
            </a:r>
            <a:r>
              <a:rPr lang="fr-FR" sz="2000" b="1" dirty="0">
                <a:solidFill>
                  <a:srgbClr val="FF0000"/>
                </a:solidFill>
              </a:rPr>
              <a:t>60</a:t>
            </a:r>
            <a:r>
              <a:rPr lang="fr-FR" sz="2000" dirty="0"/>
              <a:t> au lieu de </a:t>
            </a:r>
            <a:r>
              <a:rPr lang="fr-FR" sz="2000" b="1" dirty="0">
                <a:solidFill>
                  <a:srgbClr val="00B050"/>
                </a:solidFill>
              </a:rPr>
              <a:t>40</a:t>
            </a:r>
            <a:r>
              <a:rPr lang="fr-FR" sz="2000" dirty="0"/>
              <a:t> DA </a:t>
            </a:r>
          </a:p>
          <a:p>
            <a:r>
              <a:rPr lang="fr-FR" sz="2000" dirty="0"/>
              <a:t>− demi–feuille de papier normal : </a:t>
            </a:r>
            <a:r>
              <a:rPr lang="fr-FR" sz="2000" b="1" dirty="0">
                <a:solidFill>
                  <a:srgbClr val="FF0000"/>
                </a:solidFill>
              </a:rPr>
              <a:t>30</a:t>
            </a:r>
            <a:r>
              <a:rPr lang="fr-FR" sz="2000" dirty="0"/>
              <a:t> au lieu de </a:t>
            </a:r>
            <a:r>
              <a:rPr lang="fr-FR" sz="2000" b="1" dirty="0">
                <a:solidFill>
                  <a:srgbClr val="00B050"/>
                </a:solidFill>
              </a:rPr>
              <a:t>20</a:t>
            </a:r>
            <a:r>
              <a:rPr lang="fr-FR" sz="2000" dirty="0"/>
              <a:t> DA </a:t>
            </a:r>
          </a:p>
          <a:p>
            <a:pPr lvl="0"/>
            <a:r>
              <a:rPr lang="fr-FR" sz="2000" b="1" dirty="0">
                <a:solidFill>
                  <a:srgbClr val="FF0000"/>
                </a:solidFill>
              </a:rPr>
              <a:t>	</a:t>
            </a:r>
            <a:r>
              <a:rPr lang="fr-FR" sz="2000" b="1" dirty="0" smtClean="0">
                <a:solidFill>
                  <a:srgbClr val="0070C0"/>
                </a:solidFill>
              </a:rPr>
              <a:t>-Timbre sur cartes d’immatriculation- auto (art 145 CT)</a:t>
            </a:r>
          </a:p>
          <a:p>
            <a:r>
              <a:rPr lang="fr-FR" sz="2000" dirty="0" smtClean="0"/>
              <a:t>*Automobiles </a:t>
            </a:r>
            <a:r>
              <a:rPr lang="fr-FR" sz="2000" dirty="0"/>
              <a:t>de tourisme, camionnettes, camions et véhicules de transport en commun : </a:t>
            </a:r>
          </a:p>
          <a:p>
            <a:r>
              <a:rPr lang="fr-FR" sz="2000" dirty="0" smtClean="0"/>
              <a:t>— </a:t>
            </a:r>
            <a:r>
              <a:rPr lang="fr-FR" sz="2000" dirty="0"/>
              <a:t>de 2 à 4 CV : </a:t>
            </a:r>
            <a:r>
              <a:rPr lang="fr-FR" sz="2000" b="1" dirty="0">
                <a:solidFill>
                  <a:srgbClr val="FF0000"/>
                </a:solidFill>
              </a:rPr>
              <a:t>800</a:t>
            </a:r>
            <a:r>
              <a:rPr lang="fr-FR" sz="2000" dirty="0"/>
              <a:t> au lieu de </a:t>
            </a:r>
            <a:r>
              <a:rPr lang="fr-FR" sz="2000" b="1" dirty="0">
                <a:solidFill>
                  <a:srgbClr val="00B050"/>
                </a:solidFill>
              </a:rPr>
              <a:t>500</a:t>
            </a:r>
            <a:r>
              <a:rPr lang="fr-FR" sz="2000" dirty="0"/>
              <a:t> DA</a:t>
            </a:r>
          </a:p>
          <a:p>
            <a:r>
              <a:rPr lang="fr-FR" sz="2000" dirty="0"/>
              <a:t>— de 5 à 9 CV : </a:t>
            </a:r>
            <a:r>
              <a:rPr lang="fr-FR" sz="2000" b="1" dirty="0">
                <a:solidFill>
                  <a:srgbClr val="FF0000"/>
                </a:solidFill>
              </a:rPr>
              <a:t>1000</a:t>
            </a:r>
            <a:r>
              <a:rPr lang="fr-FR" sz="2000" dirty="0"/>
              <a:t> au lieu de </a:t>
            </a:r>
            <a:r>
              <a:rPr lang="fr-FR" sz="2000" b="1" dirty="0" smtClean="0">
                <a:solidFill>
                  <a:srgbClr val="00B050"/>
                </a:solidFill>
              </a:rPr>
              <a:t>800</a:t>
            </a:r>
            <a:r>
              <a:rPr lang="fr-FR" sz="2000" dirty="0" smtClean="0"/>
              <a:t> </a:t>
            </a:r>
            <a:r>
              <a:rPr lang="fr-FR" sz="2000" dirty="0"/>
              <a:t>DA</a:t>
            </a:r>
          </a:p>
          <a:p>
            <a:r>
              <a:rPr lang="fr-FR" sz="2000" dirty="0"/>
              <a:t>— à partir de 10 CV :   </a:t>
            </a:r>
            <a:r>
              <a:rPr lang="fr-FR" sz="2000" b="1" dirty="0">
                <a:solidFill>
                  <a:srgbClr val="FF0000"/>
                </a:solidFill>
              </a:rPr>
              <a:t>2000</a:t>
            </a:r>
            <a:r>
              <a:rPr lang="fr-FR" sz="2000" dirty="0"/>
              <a:t> au lieu de </a:t>
            </a:r>
            <a:r>
              <a:rPr lang="fr-FR" sz="2000" b="1" dirty="0">
                <a:solidFill>
                  <a:srgbClr val="00B050"/>
                </a:solidFill>
              </a:rPr>
              <a:t>1000</a:t>
            </a:r>
            <a:r>
              <a:rPr lang="fr-FR" sz="2000" dirty="0"/>
              <a:t> DA  </a:t>
            </a:r>
          </a:p>
          <a:p>
            <a:r>
              <a:rPr lang="fr-FR" sz="2000" dirty="0" smtClean="0"/>
              <a:t>*Tracteurs</a:t>
            </a:r>
            <a:r>
              <a:rPr lang="fr-FR" sz="2000" dirty="0"/>
              <a:t> : </a:t>
            </a:r>
            <a:r>
              <a:rPr lang="fr-FR" sz="2000" b="1" dirty="0">
                <a:solidFill>
                  <a:srgbClr val="FF0000"/>
                </a:solidFill>
              </a:rPr>
              <a:t>1000</a:t>
            </a:r>
            <a:r>
              <a:rPr lang="fr-FR" sz="2000" dirty="0"/>
              <a:t> au lieu de </a:t>
            </a:r>
            <a:r>
              <a:rPr lang="fr-FR" sz="2000" b="1" dirty="0">
                <a:solidFill>
                  <a:srgbClr val="00B050"/>
                </a:solidFill>
              </a:rPr>
              <a:t>700</a:t>
            </a:r>
            <a:r>
              <a:rPr lang="fr-FR" sz="2000" dirty="0"/>
              <a:t> DA  </a:t>
            </a:r>
          </a:p>
          <a:p>
            <a:r>
              <a:rPr lang="fr-FR" sz="2000" dirty="0" smtClean="0"/>
              <a:t>*Engins </a:t>
            </a:r>
            <a:r>
              <a:rPr lang="fr-FR" sz="2000" dirty="0"/>
              <a:t>roulants de travaux publics : </a:t>
            </a:r>
            <a:r>
              <a:rPr lang="fr-FR" sz="2000" b="1" dirty="0">
                <a:solidFill>
                  <a:srgbClr val="FF0000"/>
                </a:solidFill>
              </a:rPr>
              <a:t>3000</a:t>
            </a:r>
            <a:r>
              <a:rPr lang="fr-FR" sz="2000" dirty="0"/>
              <a:t> au lieu de </a:t>
            </a:r>
            <a:r>
              <a:rPr lang="fr-FR" sz="2000" b="1" dirty="0">
                <a:solidFill>
                  <a:srgbClr val="00B050"/>
                </a:solidFill>
              </a:rPr>
              <a:t>1800</a:t>
            </a:r>
            <a:r>
              <a:rPr lang="fr-FR" sz="2000" dirty="0"/>
              <a:t> DA.  </a:t>
            </a:r>
          </a:p>
          <a:p>
            <a:pPr lvl="0"/>
            <a:endParaRPr lang="fr-FR" sz="2000" b="1" dirty="0" smtClean="0">
              <a:solidFill>
                <a:srgbClr val="FF0000"/>
              </a:solidFill>
            </a:endParaRPr>
          </a:p>
        </p:txBody>
      </p:sp>
    </p:spTree>
    <p:extLst>
      <p:ext uri="{BB962C8B-B14F-4D97-AF65-F5344CB8AC3E}">
        <p14:creationId xmlns:p14="http://schemas.microsoft.com/office/powerpoint/2010/main" val="42332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43 LF </a:t>
            </a:r>
            <a:r>
              <a:rPr lang="fr-FR" sz="2400" dirty="0"/>
              <a:t>et </a:t>
            </a:r>
            <a:r>
              <a:rPr lang="fr-FR" sz="2400" dirty="0" smtClean="0"/>
              <a:t>arts 2, 58, 60, 83, 86, 135 ter, 145-I, 147 </a:t>
            </a:r>
            <a:r>
              <a:rPr lang="fr-FR" sz="2400" dirty="0" err="1" smtClean="0"/>
              <a:t>septiés</a:t>
            </a:r>
            <a:r>
              <a:rPr lang="fr-FR" sz="2400" dirty="0" smtClean="0"/>
              <a:t>- A  CT </a:t>
            </a:r>
          </a:p>
          <a:p>
            <a:pPr lvl="0"/>
            <a:r>
              <a:rPr lang="fr-FR" sz="2400" b="1" dirty="0" smtClean="0">
                <a:solidFill>
                  <a:srgbClr val="00B050"/>
                </a:solidFill>
              </a:rPr>
              <a:t>-Objet de la mesure: </a:t>
            </a:r>
            <a:r>
              <a:rPr lang="fr-FR" sz="2400" dirty="0" smtClean="0"/>
              <a:t> actualisation des tarifs de DT sur certains documents </a:t>
            </a:r>
          </a:p>
          <a:p>
            <a:pPr lvl="0"/>
            <a:r>
              <a:rPr lang="fr-FR" sz="2400" dirty="0"/>
              <a:t>	</a:t>
            </a:r>
            <a:endParaRPr lang="fr-FR" sz="2400" dirty="0" smtClean="0"/>
          </a:p>
          <a:p>
            <a:pPr lvl="0"/>
            <a:r>
              <a:rPr lang="fr-FR" sz="2400" b="1" dirty="0">
                <a:solidFill>
                  <a:schemeClr val="tx1"/>
                </a:solidFill>
              </a:rPr>
              <a:t>	</a:t>
            </a:r>
            <a:r>
              <a:rPr lang="fr-FR" sz="2400" b="1" dirty="0" smtClean="0">
                <a:solidFill>
                  <a:srgbClr val="0070C0"/>
                </a:solidFill>
              </a:rPr>
              <a:t>Q- Actes soumis au droit de t</a:t>
            </a:r>
            <a:r>
              <a:rPr lang="fr-FR" sz="2000" b="1" dirty="0" smtClean="0">
                <a:solidFill>
                  <a:srgbClr val="0070C0"/>
                </a:solidFill>
              </a:rPr>
              <a:t>imbre de dimension ?</a:t>
            </a:r>
          </a:p>
        </p:txBody>
      </p:sp>
    </p:spTree>
    <p:extLst>
      <p:ext uri="{BB962C8B-B14F-4D97-AF65-F5344CB8AC3E}">
        <p14:creationId xmlns:p14="http://schemas.microsoft.com/office/powerpoint/2010/main" val="35757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43 LF </a:t>
            </a:r>
            <a:r>
              <a:rPr lang="fr-FR" sz="2400" dirty="0"/>
              <a:t>et </a:t>
            </a:r>
            <a:r>
              <a:rPr lang="fr-FR" sz="2400" dirty="0" smtClean="0"/>
              <a:t>arts 2, 58, 60, 83, 86, 135 ter, 145-I, 147 </a:t>
            </a:r>
            <a:r>
              <a:rPr lang="fr-FR" sz="2400" dirty="0" err="1" smtClean="0"/>
              <a:t>septiés</a:t>
            </a:r>
            <a:r>
              <a:rPr lang="fr-FR" sz="2400" dirty="0" smtClean="0"/>
              <a:t>- A  CT </a:t>
            </a:r>
          </a:p>
          <a:p>
            <a:pPr lvl="0"/>
            <a:r>
              <a:rPr lang="fr-FR" sz="2400" b="1" dirty="0" smtClean="0">
                <a:solidFill>
                  <a:srgbClr val="00B050"/>
                </a:solidFill>
              </a:rPr>
              <a:t>-Objet de la mesure: </a:t>
            </a:r>
            <a:r>
              <a:rPr lang="fr-FR" sz="2400" dirty="0" smtClean="0"/>
              <a:t> actualisation des tarifs de DT sur certains documents </a:t>
            </a:r>
          </a:p>
          <a:p>
            <a:pPr lvl="0"/>
            <a:r>
              <a:rPr lang="fr-FR" sz="2400" dirty="0"/>
              <a:t>	</a:t>
            </a:r>
            <a:endParaRPr lang="fr-FR" sz="2400" dirty="0" smtClean="0"/>
          </a:p>
          <a:p>
            <a:pPr lvl="0"/>
            <a:r>
              <a:rPr lang="fr-FR" sz="2400" b="1" dirty="0">
                <a:solidFill>
                  <a:schemeClr val="tx1"/>
                </a:solidFill>
              </a:rPr>
              <a:t>	</a:t>
            </a:r>
            <a:r>
              <a:rPr lang="fr-FR" sz="2400" b="1" dirty="0">
                <a:solidFill>
                  <a:srgbClr val="0070C0"/>
                </a:solidFill>
              </a:rPr>
              <a:t>R</a:t>
            </a:r>
            <a:r>
              <a:rPr lang="fr-FR" sz="2400" b="1" dirty="0" smtClean="0">
                <a:solidFill>
                  <a:srgbClr val="0070C0"/>
                </a:solidFill>
              </a:rPr>
              <a:t>- Actes soumis au droit de t</a:t>
            </a:r>
            <a:r>
              <a:rPr lang="fr-FR" sz="2000" b="1" dirty="0" smtClean="0">
                <a:solidFill>
                  <a:srgbClr val="0070C0"/>
                </a:solidFill>
              </a:rPr>
              <a:t>imbre de dimension ?</a:t>
            </a:r>
          </a:p>
          <a:p>
            <a:pPr lvl="0"/>
            <a:endParaRPr lang="fr-FR" sz="2000" b="1" dirty="0">
              <a:solidFill>
                <a:srgbClr val="0070C0"/>
              </a:solidFill>
            </a:endParaRPr>
          </a:p>
          <a:p>
            <a:r>
              <a:rPr lang="fr-FR" sz="2000" b="1" dirty="0">
                <a:solidFill>
                  <a:srgbClr val="00B050"/>
                </a:solidFill>
              </a:rPr>
              <a:t>Art. </a:t>
            </a:r>
            <a:r>
              <a:rPr lang="fr-FR" sz="2000" b="1" dirty="0" smtClean="0">
                <a:solidFill>
                  <a:srgbClr val="00B050"/>
                </a:solidFill>
              </a:rPr>
              <a:t>61et suivants CT:  </a:t>
            </a:r>
            <a:r>
              <a:rPr lang="fr-FR" sz="2000" dirty="0"/>
              <a:t>Sont assujettis au droit de timbre établi en raison de la </a:t>
            </a:r>
            <a:r>
              <a:rPr lang="fr-FR" sz="2000" dirty="0" smtClean="0"/>
              <a:t>dimension, </a:t>
            </a:r>
            <a:r>
              <a:rPr lang="fr-FR" sz="2000" dirty="0"/>
              <a:t>tous les papiers à employer pour les actes et écritures, soit publics, soit privés, suivants : </a:t>
            </a:r>
          </a:p>
          <a:p>
            <a:endParaRPr lang="fr-FR" sz="2000" dirty="0" smtClean="0"/>
          </a:p>
          <a:p>
            <a:r>
              <a:rPr lang="fr-FR" sz="2000" dirty="0"/>
              <a:t>	</a:t>
            </a:r>
            <a:r>
              <a:rPr lang="fr-FR" sz="2000" dirty="0" smtClean="0"/>
              <a:t>-actes </a:t>
            </a:r>
            <a:r>
              <a:rPr lang="fr-FR" sz="2000" dirty="0"/>
              <a:t>notariés et judiciaires</a:t>
            </a:r>
          </a:p>
          <a:p>
            <a:r>
              <a:rPr lang="fr-FR" sz="2000" dirty="0" smtClean="0"/>
              <a:t>	</a:t>
            </a:r>
            <a:r>
              <a:rPr lang="fr-FR" sz="2000" b="1" dirty="0" smtClean="0">
                <a:solidFill>
                  <a:srgbClr val="FF0000"/>
                </a:solidFill>
              </a:rPr>
              <a:t>-contrats</a:t>
            </a:r>
            <a:r>
              <a:rPr lang="fr-FR" sz="2000" b="1" dirty="0">
                <a:solidFill>
                  <a:srgbClr val="FF0000"/>
                </a:solidFill>
              </a:rPr>
              <a:t>, d’assurance et de réassurance ; </a:t>
            </a:r>
          </a:p>
          <a:p>
            <a:r>
              <a:rPr lang="fr-FR" sz="2000" dirty="0" smtClean="0"/>
              <a:t>	-registres </a:t>
            </a:r>
            <a:r>
              <a:rPr lang="fr-FR" sz="2000" dirty="0"/>
              <a:t>judicaires et </a:t>
            </a:r>
            <a:r>
              <a:rPr lang="fr-FR" sz="2000" dirty="0" smtClean="0"/>
              <a:t>admis</a:t>
            </a:r>
            <a:endParaRPr lang="fr-FR" sz="2000" dirty="0"/>
          </a:p>
          <a:p>
            <a:r>
              <a:rPr lang="fr-FR" sz="2000" dirty="0" smtClean="0"/>
              <a:t>	-recours </a:t>
            </a:r>
            <a:r>
              <a:rPr lang="fr-FR" sz="2000" dirty="0"/>
              <a:t>juridictionnels</a:t>
            </a:r>
          </a:p>
          <a:p>
            <a:r>
              <a:rPr lang="fr-FR" sz="2000" dirty="0" smtClean="0"/>
              <a:t>	-effets </a:t>
            </a:r>
            <a:r>
              <a:rPr lang="fr-FR" sz="2000" dirty="0"/>
              <a:t>de </a:t>
            </a:r>
            <a:r>
              <a:rPr lang="fr-FR" sz="2000" dirty="0" err="1"/>
              <a:t>cce</a:t>
            </a:r>
            <a:endParaRPr lang="fr-FR" sz="2000" dirty="0"/>
          </a:p>
          <a:p>
            <a:pPr lvl="0"/>
            <a:endParaRPr lang="fr-FR" sz="2000" b="1" dirty="0" smtClean="0">
              <a:solidFill>
                <a:srgbClr val="0070C0"/>
              </a:solidFill>
            </a:endParaRPr>
          </a:p>
        </p:txBody>
      </p:sp>
    </p:spTree>
    <p:extLst>
      <p:ext uri="{BB962C8B-B14F-4D97-AF65-F5344CB8AC3E}">
        <p14:creationId xmlns:p14="http://schemas.microsoft.com/office/powerpoint/2010/main" val="14345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46 LF </a:t>
            </a:r>
            <a:r>
              <a:rPr lang="fr-FR" sz="2400" dirty="0"/>
              <a:t>et </a:t>
            </a:r>
            <a:r>
              <a:rPr lang="fr-FR" sz="2400" dirty="0" smtClean="0"/>
              <a:t>art 100-I CT </a:t>
            </a:r>
          </a:p>
          <a:p>
            <a:pPr lvl="0"/>
            <a:r>
              <a:rPr lang="fr-FR" sz="2400" b="1" dirty="0" smtClean="0">
                <a:solidFill>
                  <a:srgbClr val="00B050"/>
                </a:solidFill>
              </a:rPr>
              <a:t>-Objet de la mesure: </a:t>
            </a:r>
            <a:r>
              <a:rPr lang="fr-FR" sz="2400" dirty="0" smtClean="0"/>
              <a:t> augmentation des tarifs du DT de quittance (règlement en espèces)</a:t>
            </a:r>
          </a:p>
          <a:p>
            <a:pPr lvl="0"/>
            <a:r>
              <a:rPr lang="fr-FR" sz="2000" b="1" dirty="0" smtClean="0">
                <a:solidFill>
                  <a:srgbClr val="0070C0"/>
                </a:solidFill>
              </a:rPr>
              <a:t>-Anciens tarifs:  </a:t>
            </a:r>
            <a:r>
              <a:rPr lang="fr-FR" sz="2000" b="1" dirty="0" smtClean="0">
                <a:solidFill>
                  <a:srgbClr val="00B050"/>
                </a:solidFill>
              </a:rPr>
              <a:t>un </a:t>
            </a:r>
            <a:r>
              <a:rPr lang="fr-FR" sz="2000" b="1" dirty="0">
                <a:solidFill>
                  <a:srgbClr val="00B050"/>
                </a:solidFill>
              </a:rPr>
              <a:t>(1) Dinar par tranche de cent (100) Dinars ou fraction de tranches de 100 </a:t>
            </a:r>
            <a:r>
              <a:rPr lang="fr-FR" sz="2000" dirty="0"/>
              <a:t>Dinars, sans que le montant du droit dû ne puisse être inférieur à 5 DA ou supérieur à </a:t>
            </a:r>
            <a:r>
              <a:rPr lang="fr-FR" sz="2000" b="1" dirty="0">
                <a:solidFill>
                  <a:srgbClr val="00B050"/>
                </a:solidFill>
              </a:rPr>
              <a:t>10.000</a:t>
            </a:r>
            <a:r>
              <a:rPr lang="fr-FR" sz="2000" b="1" dirty="0"/>
              <a:t> DA</a:t>
            </a:r>
            <a:r>
              <a:rPr lang="fr-FR" sz="2000" dirty="0"/>
              <a:t>. </a:t>
            </a:r>
            <a:r>
              <a:rPr lang="fr-FR" sz="2000" dirty="0" smtClean="0"/>
              <a:t>Les sommes dont le montant n’excède pas 20DA ne donnent pas lieu à l’application du droit.</a:t>
            </a:r>
          </a:p>
          <a:p>
            <a:pPr lvl="0"/>
            <a:r>
              <a:rPr lang="fr-FR" sz="2000" b="1" dirty="0" smtClean="0">
                <a:solidFill>
                  <a:srgbClr val="0070C0"/>
                </a:solidFill>
              </a:rPr>
              <a:t>-Nouveaux tarifs: </a:t>
            </a:r>
            <a:r>
              <a:rPr lang="fr-FR" sz="2000" dirty="0" smtClean="0"/>
              <a:t>quotité fixée par tranche de 100 DA ou fraction de tranche de 100 DA, comme suit : </a:t>
            </a:r>
          </a:p>
          <a:p>
            <a:pPr lvl="0"/>
            <a:r>
              <a:rPr lang="fr-FR" sz="2000" dirty="0" smtClean="0"/>
              <a:t>	− Sommes dont le montant est supérieur à 300 DA et n’excédant pas les 30 000 DA : </a:t>
            </a:r>
            <a:r>
              <a:rPr lang="fr-FR" sz="2000" b="1" dirty="0" smtClean="0">
                <a:solidFill>
                  <a:srgbClr val="FF0000"/>
                </a:solidFill>
              </a:rPr>
              <a:t>1 DA </a:t>
            </a:r>
            <a:r>
              <a:rPr lang="fr-FR" sz="2000" dirty="0" smtClean="0"/>
              <a:t>; </a:t>
            </a:r>
          </a:p>
          <a:p>
            <a:pPr lvl="0"/>
            <a:r>
              <a:rPr lang="fr-FR" sz="2000" dirty="0" smtClean="0"/>
              <a:t>	− Sommes dont le montant est supérieur à 30 000 DA et n’excédant pas les 100 000 DA : </a:t>
            </a:r>
            <a:r>
              <a:rPr lang="fr-FR" sz="2000" b="1" dirty="0" smtClean="0">
                <a:solidFill>
                  <a:srgbClr val="FF0000"/>
                </a:solidFill>
              </a:rPr>
              <a:t>1,5 DA </a:t>
            </a:r>
            <a:r>
              <a:rPr lang="fr-FR" sz="2000" dirty="0" smtClean="0"/>
              <a:t>; </a:t>
            </a:r>
          </a:p>
          <a:p>
            <a:pPr lvl="0"/>
            <a:r>
              <a:rPr lang="fr-FR" sz="2000" dirty="0" smtClean="0"/>
              <a:t>	− Au-delà de la somme de 100 000 DA : </a:t>
            </a:r>
            <a:r>
              <a:rPr lang="fr-FR" sz="2000" b="1" dirty="0" smtClean="0">
                <a:solidFill>
                  <a:srgbClr val="FF0000"/>
                </a:solidFill>
              </a:rPr>
              <a:t>2 DA</a:t>
            </a:r>
            <a:r>
              <a:rPr lang="fr-FR" sz="2000" b="1" dirty="0">
                <a:solidFill>
                  <a:srgbClr val="FF0000"/>
                </a:solidFill>
              </a:rPr>
              <a:t> </a:t>
            </a:r>
            <a:endParaRPr lang="fr-FR" sz="2000" b="1" dirty="0" smtClean="0">
              <a:solidFill>
                <a:srgbClr val="FF0000"/>
              </a:solidFill>
            </a:endParaRPr>
          </a:p>
          <a:p>
            <a:pPr lvl="0"/>
            <a:r>
              <a:rPr lang="fr-FR" sz="2000" dirty="0" smtClean="0"/>
              <a:t>*Toutefois, le montant du droit dû ne peut être inférieur à 5 DA.</a:t>
            </a:r>
          </a:p>
          <a:p>
            <a:r>
              <a:rPr lang="fr-FR" sz="2000" b="1" dirty="0" smtClean="0">
                <a:solidFill>
                  <a:srgbClr val="FF0000"/>
                </a:solidFill>
              </a:rPr>
              <a:t>*Pas de plafonnement des droits</a:t>
            </a:r>
            <a:endParaRPr lang="fr-FR" sz="2000" b="1" dirty="0">
              <a:solidFill>
                <a:srgbClr val="FF0000"/>
              </a:solidFill>
            </a:endParaRPr>
          </a:p>
          <a:p>
            <a:pPr lvl="0"/>
            <a:r>
              <a:rPr lang="fr-FR" sz="2000" b="1" dirty="0" smtClean="0">
                <a:solidFill>
                  <a:srgbClr val="0070C0"/>
                </a:solidFill>
              </a:rPr>
              <a:t>Q : traitement fiscal des transactions, en fonction de leur mode de paiement ?</a:t>
            </a:r>
          </a:p>
          <a:p>
            <a:pPr lvl="0"/>
            <a:r>
              <a:rPr lang="fr-FR" sz="2000" dirty="0"/>
              <a:t>	</a:t>
            </a:r>
          </a:p>
        </p:txBody>
      </p:sp>
    </p:spTree>
    <p:extLst>
      <p:ext uri="{BB962C8B-B14F-4D97-AF65-F5344CB8AC3E}">
        <p14:creationId xmlns:p14="http://schemas.microsoft.com/office/powerpoint/2010/main" val="2999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46 LF </a:t>
            </a:r>
            <a:r>
              <a:rPr lang="fr-FR" sz="2400" dirty="0"/>
              <a:t>et </a:t>
            </a:r>
            <a:r>
              <a:rPr lang="fr-FR" sz="2400" dirty="0" smtClean="0"/>
              <a:t>art 100-I CT </a:t>
            </a:r>
          </a:p>
          <a:p>
            <a:pPr lvl="0"/>
            <a:r>
              <a:rPr lang="fr-FR" sz="2400" b="1" dirty="0" smtClean="0">
                <a:solidFill>
                  <a:srgbClr val="00B050"/>
                </a:solidFill>
              </a:rPr>
              <a:t>-Objet de la mesure: </a:t>
            </a:r>
            <a:r>
              <a:rPr lang="fr-FR" sz="2400" dirty="0" smtClean="0"/>
              <a:t> augmentation des tarifs du DT de quittance (règlement en espèces)</a:t>
            </a:r>
          </a:p>
          <a:p>
            <a:pPr lvl="0"/>
            <a:endParaRPr lang="fr-FR" sz="2000" dirty="0"/>
          </a:p>
          <a:p>
            <a:pPr lvl="0"/>
            <a:r>
              <a:rPr lang="fr-FR" sz="2000" b="1" dirty="0">
                <a:solidFill>
                  <a:srgbClr val="FF0000"/>
                </a:solidFill>
              </a:rPr>
              <a:t>R</a:t>
            </a:r>
            <a:r>
              <a:rPr lang="fr-FR" sz="2000" b="1" dirty="0" smtClean="0">
                <a:solidFill>
                  <a:srgbClr val="FF0000"/>
                </a:solidFill>
              </a:rPr>
              <a:t> : traitement fiscal des transactions, en fonction de leur mode de paiement:</a:t>
            </a:r>
          </a:p>
          <a:p>
            <a:pPr lvl="0"/>
            <a:endParaRPr lang="fr-FR" sz="2000" b="1" dirty="0">
              <a:solidFill>
                <a:srgbClr val="FF0000"/>
              </a:solidFill>
            </a:endParaRPr>
          </a:p>
          <a:p>
            <a:pPr lvl="0"/>
            <a:r>
              <a:rPr lang="fr-FR" sz="2000" b="1" dirty="0" smtClean="0">
                <a:solidFill>
                  <a:srgbClr val="FF0000"/>
                </a:solidFill>
              </a:rPr>
              <a:t>	</a:t>
            </a:r>
            <a:r>
              <a:rPr lang="fr-FR" sz="2000" b="1" dirty="0" smtClean="0">
                <a:solidFill>
                  <a:srgbClr val="0070C0"/>
                </a:solidFill>
              </a:rPr>
              <a:t>-Charge dépassant 1.000.000 TTC réglées en espèces: </a:t>
            </a:r>
            <a:r>
              <a:rPr lang="fr-FR" sz="2000" b="1" dirty="0" smtClean="0">
                <a:solidFill>
                  <a:srgbClr val="FF0000"/>
                </a:solidFill>
              </a:rPr>
              <a:t>non déductibles</a:t>
            </a:r>
          </a:p>
          <a:p>
            <a:pPr lvl="0"/>
            <a:r>
              <a:rPr lang="fr-FR" sz="2000" b="1" dirty="0">
                <a:solidFill>
                  <a:srgbClr val="FF0000"/>
                </a:solidFill>
              </a:rPr>
              <a:t>	</a:t>
            </a:r>
            <a:r>
              <a:rPr lang="fr-FR" sz="2000" b="1" dirty="0" smtClean="0">
                <a:solidFill>
                  <a:srgbClr val="0070C0"/>
                </a:solidFill>
              </a:rPr>
              <a:t>-Charges réglées par mode scriptural ou par versement: </a:t>
            </a:r>
            <a:r>
              <a:rPr lang="fr-FR" sz="2000" b="1" dirty="0" smtClean="0">
                <a:solidFill>
                  <a:srgbClr val="00B050"/>
                </a:solidFill>
              </a:rPr>
              <a:t>déductible quelques soit son montant</a:t>
            </a:r>
          </a:p>
          <a:p>
            <a:pPr lvl="0"/>
            <a:r>
              <a:rPr lang="fr-FR" sz="2000" dirty="0">
                <a:solidFill>
                  <a:srgbClr val="00B050"/>
                </a:solidFill>
              </a:rPr>
              <a:t>	</a:t>
            </a:r>
          </a:p>
        </p:txBody>
      </p:sp>
    </p:spTree>
    <p:extLst>
      <p:ext uri="{BB962C8B-B14F-4D97-AF65-F5344CB8AC3E}">
        <p14:creationId xmlns:p14="http://schemas.microsoft.com/office/powerpoint/2010/main" val="3121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47 LF </a:t>
            </a:r>
            <a:r>
              <a:rPr lang="fr-FR" sz="2400" dirty="0"/>
              <a:t>et </a:t>
            </a:r>
            <a:r>
              <a:rPr lang="fr-FR" sz="2400" dirty="0" smtClean="0"/>
              <a:t>art 258 </a:t>
            </a:r>
            <a:r>
              <a:rPr lang="fr-FR" sz="2400" dirty="0" err="1"/>
              <a:t>quinquies</a:t>
            </a:r>
            <a:r>
              <a:rPr lang="fr-FR" sz="2400" dirty="0" smtClean="0"/>
              <a:t> </a:t>
            </a:r>
            <a:r>
              <a:rPr lang="fr-FR" sz="2400" b="1" dirty="0" smtClean="0">
                <a:solidFill>
                  <a:srgbClr val="FF0000"/>
                </a:solidFill>
              </a:rPr>
              <a:t>(nouvel art) </a:t>
            </a:r>
            <a:r>
              <a:rPr lang="fr-FR" sz="2400" dirty="0" smtClean="0"/>
              <a:t>CT </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 exemption du DT des transactions électroniques</a:t>
            </a:r>
          </a:p>
          <a:p>
            <a:pPr lvl="0"/>
            <a:endParaRPr lang="fr-FR" sz="2400" dirty="0" smtClean="0"/>
          </a:p>
          <a:p>
            <a:pPr lvl="0"/>
            <a:endParaRPr lang="fr-FR" sz="2400" dirty="0" smtClean="0"/>
          </a:p>
          <a:p>
            <a:pPr lvl="0"/>
            <a:r>
              <a:rPr lang="fr-FR" sz="2400" dirty="0"/>
              <a:t>	</a:t>
            </a:r>
            <a:r>
              <a:rPr lang="fr-FR" sz="2400" dirty="0" smtClean="0"/>
              <a:t>*Sont </a:t>
            </a:r>
            <a:r>
              <a:rPr lang="fr-FR" sz="2400" dirty="0"/>
              <a:t>également </a:t>
            </a:r>
            <a:r>
              <a:rPr lang="fr-FR" sz="2400" b="1" dirty="0">
                <a:solidFill>
                  <a:srgbClr val="0070C0"/>
                </a:solidFill>
              </a:rPr>
              <a:t>dispensées du droit de timbre</a:t>
            </a:r>
            <a:r>
              <a:rPr lang="fr-FR" sz="2400" dirty="0"/>
              <a:t>, prévu à l’article 100– I du présent code, les quittances de sommes réglées par des </a:t>
            </a:r>
            <a:r>
              <a:rPr lang="fr-FR" sz="2400" b="1" dirty="0">
                <a:solidFill>
                  <a:srgbClr val="0070C0"/>
                </a:solidFill>
              </a:rPr>
              <a:t>moyens de paiement électronique</a:t>
            </a:r>
            <a:r>
              <a:rPr lang="fr-FR" sz="2400" dirty="0"/>
              <a:t> </a:t>
            </a:r>
            <a:r>
              <a:rPr lang="fr-FR" sz="2400" dirty="0" smtClean="0"/>
              <a:t> (TPE, paiement mobile)</a:t>
            </a:r>
            <a:r>
              <a:rPr lang="fr-FR" sz="2400" dirty="0"/>
              <a:t>	</a:t>
            </a:r>
          </a:p>
        </p:txBody>
      </p:sp>
    </p:spTree>
    <p:extLst>
      <p:ext uri="{BB962C8B-B14F-4D97-AF65-F5344CB8AC3E}">
        <p14:creationId xmlns:p14="http://schemas.microsoft.com/office/powerpoint/2010/main" val="19454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54 LF </a:t>
            </a:r>
            <a:r>
              <a:rPr lang="fr-FR" sz="2400" dirty="0"/>
              <a:t>et </a:t>
            </a:r>
            <a:r>
              <a:rPr lang="fr-FR" sz="2400" dirty="0" smtClean="0"/>
              <a:t>art 258</a:t>
            </a:r>
            <a:r>
              <a:rPr lang="fr-FR" sz="2400" b="1" dirty="0" smtClean="0">
                <a:solidFill>
                  <a:srgbClr val="FF0000"/>
                </a:solidFill>
              </a:rPr>
              <a:t> </a:t>
            </a:r>
            <a:r>
              <a:rPr lang="fr-FR" sz="2400" dirty="0" smtClean="0"/>
              <a:t>CT </a:t>
            </a:r>
          </a:p>
          <a:p>
            <a:pPr lvl="0"/>
            <a:r>
              <a:rPr lang="fr-FR" sz="2400" b="1" dirty="0" smtClean="0">
                <a:solidFill>
                  <a:srgbClr val="00B050"/>
                </a:solidFill>
              </a:rPr>
              <a:t>-Objet de la mesure: </a:t>
            </a:r>
            <a:r>
              <a:rPr lang="fr-FR" sz="2400" dirty="0" smtClean="0"/>
              <a:t> augmentation de l’amende pour contravention à la non communication d’informations sur les opérations réglées par moyen de paiement, autre que espèces</a:t>
            </a:r>
            <a:endParaRPr lang="fr-FR" sz="2400" dirty="0"/>
          </a:p>
          <a:p>
            <a:pPr lvl="0"/>
            <a:endParaRPr lang="fr-FR" sz="2400" dirty="0" smtClean="0"/>
          </a:p>
          <a:p>
            <a:pPr lvl="0"/>
            <a:r>
              <a:rPr lang="fr-FR" sz="2400" dirty="0"/>
              <a:t>	L</a:t>
            </a:r>
            <a:r>
              <a:rPr lang="fr-FR" sz="2400" dirty="0" smtClean="0"/>
              <a:t>’exemption </a:t>
            </a:r>
            <a:r>
              <a:rPr lang="fr-FR" sz="2400" dirty="0"/>
              <a:t>des droits de timbre de quittance pour les sommes réglées par voie de chèques ou par virement bancaire ou </a:t>
            </a:r>
            <a:r>
              <a:rPr lang="fr-FR" sz="2400" dirty="0" smtClean="0"/>
              <a:t>postal est subordonnée à la mention des </a:t>
            </a:r>
            <a:r>
              <a:rPr lang="fr-FR" sz="2400" b="1" dirty="0" smtClean="0">
                <a:solidFill>
                  <a:srgbClr val="0070C0"/>
                </a:solidFill>
              </a:rPr>
              <a:t>informations </a:t>
            </a:r>
            <a:r>
              <a:rPr lang="fr-FR" sz="2400" b="1" dirty="0">
                <a:solidFill>
                  <a:srgbClr val="0070C0"/>
                </a:solidFill>
              </a:rPr>
              <a:t>se rapportant à l’opération de </a:t>
            </a:r>
            <a:r>
              <a:rPr lang="fr-FR" sz="2400" b="1" dirty="0" smtClean="0">
                <a:solidFill>
                  <a:srgbClr val="0070C0"/>
                </a:solidFill>
              </a:rPr>
              <a:t>paiement </a:t>
            </a:r>
            <a:r>
              <a:rPr lang="fr-FR" sz="2400" dirty="0" smtClean="0"/>
              <a:t>: numéro </a:t>
            </a:r>
            <a:r>
              <a:rPr lang="fr-FR" sz="2400" dirty="0"/>
              <a:t>de chèque, le nom du tiré ou le numéro du compte postal, la date de l’ordre de virement, etc. </a:t>
            </a:r>
            <a:r>
              <a:rPr lang="fr-FR" sz="2400" dirty="0" smtClean="0"/>
              <a:t>	</a:t>
            </a:r>
          </a:p>
          <a:p>
            <a:pPr lvl="0"/>
            <a:r>
              <a:rPr lang="fr-FR" sz="2400" dirty="0"/>
              <a:t>	</a:t>
            </a:r>
            <a:r>
              <a:rPr lang="fr-FR" sz="2400" dirty="0" smtClean="0"/>
              <a:t>L’amende est révisée de </a:t>
            </a:r>
            <a:r>
              <a:rPr lang="fr-FR" sz="2400" b="1" dirty="0" smtClean="0">
                <a:solidFill>
                  <a:srgbClr val="FF0000"/>
                </a:solidFill>
              </a:rPr>
              <a:t>200 </a:t>
            </a:r>
            <a:r>
              <a:rPr lang="fr-FR" sz="2400" b="1" dirty="0">
                <a:solidFill>
                  <a:srgbClr val="FF0000"/>
                </a:solidFill>
              </a:rPr>
              <a:t>DA à 2.000 </a:t>
            </a:r>
            <a:r>
              <a:rPr lang="fr-FR" sz="2400" b="1" dirty="0" smtClean="0">
                <a:solidFill>
                  <a:srgbClr val="FF0000"/>
                </a:solidFill>
              </a:rPr>
              <a:t>DA</a:t>
            </a:r>
            <a:endParaRPr lang="fr-FR" sz="2400" b="1" dirty="0">
              <a:solidFill>
                <a:srgbClr val="FF0000"/>
              </a:solidFill>
            </a:endParaRPr>
          </a:p>
        </p:txBody>
      </p:sp>
    </p:spTree>
    <p:extLst>
      <p:ext uri="{BB962C8B-B14F-4D97-AF65-F5344CB8AC3E}">
        <p14:creationId xmlns:p14="http://schemas.microsoft.com/office/powerpoint/2010/main" val="29866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55 LF </a:t>
            </a:r>
            <a:r>
              <a:rPr lang="fr-FR" sz="2400" dirty="0"/>
              <a:t>et </a:t>
            </a:r>
            <a:r>
              <a:rPr lang="fr-FR" sz="2400" dirty="0" smtClean="0"/>
              <a:t>art 300 CT </a:t>
            </a:r>
          </a:p>
          <a:p>
            <a:pPr lvl="0"/>
            <a:endParaRPr lang="fr-FR" sz="2400" b="1" dirty="0" smtClean="0">
              <a:solidFill>
                <a:srgbClr val="00B050"/>
              </a:solidFill>
            </a:endParaRPr>
          </a:p>
          <a:p>
            <a:pPr lvl="0"/>
            <a:r>
              <a:rPr lang="fr-FR" sz="2400" b="1" dirty="0" smtClean="0">
                <a:solidFill>
                  <a:srgbClr val="00B050"/>
                </a:solidFill>
              </a:rPr>
              <a:t>-Objet de la mesure: </a:t>
            </a:r>
            <a:r>
              <a:rPr lang="fr-FR" sz="2400" dirty="0" smtClean="0"/>
              <a:t> augmentation des tarifs de la vignette-auto</a:t>
            </a:r>
          </a:p>
          <a:p>
            <a:pPr lvl="0"/>
            <a:endParaRPr lang="fr-FR" sz="2400" dirty="0" smtClean="0"/>
          </a:p>
          <a:p>
            <a:pPr lvl="0"/>
            <a:r>
              <a:rPr lang="fr-FR" sz="2400" dirty="0" smtClean="0"/>
              <a:t>	*véhicules de tourisme d’une puissance de </a:t>
            </a:r>
            <a:r>
              <a:rPr lang="fr-FR" sz="2400" b="1" dirty="0" smtClean="0">
                <a:solidFill>
                  <a:srgbClr val="00B050"/>
                </a:solidFill>
              </a:rPr>
              <a:t>10 cv et plus</a:t>
            </a:r>
            <a:r>
              <a:rPr lang="fr-FR" sz="2400" dirty="0" smtClean="0"/>
              <a:t>:</a:t>
            </a:r>
          </a:p>
          <a:p>
            <a:pPr marL="370332" lvl="0" indent="-342900">
              <a:buFontTx/>
              <a:buChar char="-"/>
            </a:pPr>
            <a:r>
              <a:rPr lang="fr-FR" sz="2400" dirty="0" smtClean="0"/>
              <a:t>Moins de 03 ans: de 10.000 à </a:t>
            </a:r>
            <a:r>
              <a:rPr lang="fr-FR" sz="2400" b="1" dirty="0" smtClean="0">
                <a:solidFill>
                  <a:srgbClr val="FF0000"/>
                </a:solidFill>
              </a:rPr>
              <a:t>25.000 DA</a:t>
            </a:r>
          </a:p>
          <a:p>
            <a:pPr marL="370332" lvl="0" indent="-342900">
              <a:buFontTx/>
              <a:buChar char="-"/>
            </a:pPr>
            <a:r>
              <a:rPr lang="fr-FR" sz="2400" dirty="0" smtClean="0"/>
              <a:t>De 03 à 6 ans: de 6.000 à </a:t>
            </a:r>
            <a:r>
              <a:rPr lang="fr-FR" sz="2400" b="1" dirty="0" smtClean="0">
                <a:solidFill>
                  <a:srgbClr val="FF0000"/>
                </a:solidFill>
              </a:rPr>
              <a:t>20.000 DA </a:t>
            </a:r>
          </a:p>
          <a:p>
            <a:pPr marL="370332" lvl="0" indent="-342900">
              <a:buFontTx/>
              <a:buChar char="-"/>
            </a:pPr>
            <a:r>
              <a:rPr lang="fr-FR" sz="2400" dirty="0" smtClean="0"/>
              <a:t>De 06 à 10 ans:  de 4.000 à </a:t>
            </a:r>
            <a:r>
              <a:rPr lang="fr-FR" sz="2400" b="1" dirty="0" smtClean="0">
                <a:solidFill>
                  <a:srgbClr val="FF0000"/>
                </a:solidFill>
              </a:rPr>
              <a:t>15.000 DA</a:t>
            </a:r>
          </a:p>
          <a:p>
            <a:pPr marL="370332" lvl="0" indent="-342900">
              <a:buFontTx/>
              <a:buChar char="-"/>
            </a:pPr>
            <a:r>
              <a:rPr lang="fr-FR" sz="2400" dirty="0" smtClean="0"/>
              <a:t>Plus de 10 ans: de 3.000 à </a:t>
            </a:r>
            <a:r>
              <a:rPr lang="fr-FR" sz="2400" b="1" dirty="0" smtClean="0">
                <a:solidFill>
                  <a:srgbClr val="FF0000"/>
                </a:solidFill>
              </a:rPr>
              <a:t>10.000 DA</a:t>
            </a:r>
          </a:p>
          <a:p>
            <a:pPr marL="370332" lvl="0" indent="-342900">
              <a:buFontTx/>
              <a:buChar char="-"/>
            </a:pPr>
            <a:endParaRPr lang="fr-FR" sz="2400" b="1" dirty="0">
              <a:solidFill>
                <a:srgbClr val="FF0000"/>
              </a:solidFill>
            </a:endParaRPr>
          </a:p>
          <a:p>
            <a:pPr lvl="0"/>
            <a:r>
              <a:rPr lang="fr-FR" sz="2400" b="1" dirty="0" smtClean="0">
                <a:solidFill>
                  <a:srgbClr val="0070C0"/>
                </a:solidFill>
              </a:rPr>
              <a:t>Q: infractions et sanctions pour vignette-auto ?</a:t>
            </a:r>
          </a:p>
        </p:txBody>
      </p:sp>
    </p:spTree>
    <p:extLst>
      <p:ext uri="{BB962C8B-B14F-4D97-AF65-F5344CB8AC3E}">
        <p14:creationId xmlns:p14="http://schemas.microsoft.com/office/powerpoint/2010/main" val="47211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CT</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56,57,58 LF </a:t>
            </a:r>
            <a:r>
              <a:rPr lang="fr-FR" sz="2400" dirty="0"/>
              <a:t>et </a:t>
            </a:r>
            <a:r>
              <a:rPr lang="fr-FR" sz="2400" dirty="0" smtClean="0"/>
              <a:t>arts 301-bis </a:t>
            </a:r>
            <a:r>
              <a:rPr lang="fr-FR" sz="2400" b="1" dirty="0" smtClean="0">
                <a:solidFill>
                  <a:srgbClr val="FF0000"/>
                </a:solidFill>
              </a:rPr>
              <a:t>(nouvel art )</a:t>
            </a:r>
            <a:r>
              <a:rPr lang="fr-FR" sz="2400" dirty="0" smtClean="0"/>
              <a:t> , 306, 308 CT </a:t>
            </a:r>
          </a:p>
          <a:p>
            <a:pPr lvl="0"/>
            <a:r>
              <a:rPr lang="fr-FR" sz="2400" b="1" dirty="0" smtClean="0">
                <a:solidFill>
                  <a:srgbClr val="00B050"/>
                </a:solidFill>
              </a:rPr>
              <a:t>-Objet de la mesure:</a:t>
            </a:r>
            <a:r>
              <a:rPr lang="fr-FR" sz="2400" dirty="0"/>
              <a:t> </a:t>
            </a:r>
            <a:r>
              <a:rPr lang="fr-FR" sz="2400" dirty="0" smtClean="0"/>
              <a:t>possibilité d’acquisition </a:t>
            </a:r>
            <a:r>
              <a:rPr lang="fr-FR" sz="2400" dirty="0"/>
              <a:t>en ligne de la </a:t>
            </a:r>
            <a:r>
              <a:rPr lang="fr-FR" sz="2400" dirty="0" smtClean="0"/>
              <a:t>vignette-auto 	</a:t>
            </a:r>
          </a:p>
          <a:p>
            <a:pPr lvl="0"/>
            <a:r>
              <a:rPr lang="fr-FR" sz="2400" dirty="0" smtClean="0"/>
              <a:t>	</a:t>
            </a:r>
          </a:p>
          <a:p>
            <a:pPr lvl="0"/>
            <a:r>
              <a:rPr lang="fr-FR" sz="2400" dirty="0"/>
              <a:t>	</a:t>
            </a:r>
            <a:r>
              <a:rPr lang="fr-FR" sz="2400" dirty="0" smtClean="0"/>
              <a:t>*La </a:t>
            </a:r>
            <a:r>
              <a:rPr lang="fr-FR" sz="2400" dirty="0"/>
              <a:t>vignette </a:t>
            </a:r>
            <a:r>
              <a:rPr lang="fr-FR" sz="2400" b="1" dirty="0">
                <a:solidFill>
                  <a:srgbClr val="0070C0"/>
                </a:solidFill>
              </a:rPr>
              <a:t>acquise en ligne </a:t>
            </a:r>
            <a:r>
              <a:rPr lang="fr-FR" sz="2400" dirty="0"/>
              <a:t>ainsi que son reçu de paiement, sont téléchargeables. </a:t>
            </a:r>
            <a:r>
              <a:rPr lang="fr-FR" sz="2400" dirty="0" smtClean="0"/>
              <a:t>Ils </a:t>
            </a:r>
            <a:r>
              <a:rPr lang="fr-FR" sz="2400" dirty="0"/>
              <a:t>doivent faire l’objet de présentation, à l’occasion de contrôles effectués, par les agents </a:t>
            </a:r>
            <a:r>
              <a:rPr lang="fr-FR" sz="2400" dirty="0" smtClean="0"/>
              <a:t>habilités. </a:t>
            </a:r>
          </a:p>
          <a:p>
            <a:pPr lvl="0"/>
            <a:r>
              <a:rPr lang="fr-FR" sz="2400" dirty="0"/>
              <a:t>	</a:t>
            </a:r>
            <a:r>
              <a:rPr lang="fr-FR" sz="2400" dirty="0" smtClean="0"/>
              <a:t>*L’obligation </a:t>
            </a:r>
            <a:r>
              <a:rPr lang="fr-FR" sz="2400" dirty="0"/>
              <a:t>d’apposition de la vignette automobile sur le pare-brise du véhicule ne s’applique pas à la vignette acquise en </a:t>
            </a:r>
            <a:r>
              <a:rPr lang="fr-FR" sz="2400" dirty="0" smtClean="0"/>
              <a:t>ligne.</a:t>
            </a:r>
          </a:p>
          <a:p>
            <a:pPr lvl="0"/>
            <a:r>
              <a:rPr lang="fr-FR" sz="2400" dirty="0" smtClean="0"/>
              <a:t>	*La </a:t>
            </a:r>
            <a:r>
              <a:rPr lang="fr-FR" sz="2400" dirty="0"/>
              <a:t>vignette automobile acquise en ligne peut faire l’objet, en cas de destruction, de perte ou de vol, d’une réédition sans paiement d’aucun </a:t>
            </a:r>
            <a:r>
              <a:rPr lang="fr-FR" sz="2400" dirty="0" smtClean="0"/>
              <a:t>droit.</a:t>
            </a:r>
          </a:p>
          <a:p>
            <a:pPr lvl="0"/>
            <a:r>
              <a:rPr lang="fr-FR" sz="2400" dirty="0" smtClean="0"/>
              <a:t>	*Une </a:t>
            </a:r>
            <a:r>
              <a:rPr lang="fr-FR" sz="2400" dirty="0"/>
              <a:t>amende fiscale égale à 50% du montant de la vignette acquise en ligne, est applicable, lorsque celle-ci n’est pas présentée, appuyée de son reçu de paiement.</a:t>
            </a:r>
          </a:p>
          <a:p>
            <a:pPr lvl="0"/>
            <a:endParaRPr lang="fr-FR" sz="2400" dirty="0" smtClean="0"/>
          </a:p>
          <a:p>
            <a:pPr marL="370332" lvl="0" indent="-342900">
              <a:buFontTx/>
              <a:buChar char="-"/>
            </a:pPr>
            <a:endParaRPr lang="fr-FR" sz="2400" b="1" dirty="0" smtClean="0">
              <a:solidFill>
                <a:srgbClr val="FF0000"/>
              </a:solidFill>
            </a:endParaRPr>
          </a:p>
        </p:txBody>
      </p:sp>
    </p:spTree>
    <p:extLst>
      <p:ext uri="{BB962C8B-B14F-4D97-AF65-F5344CB8AC3E}">
        <p14:creationId xmlns:p14="http://schemas.microsoft.com/office/powerpoint/2010/main" val="5385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400" b="1" dirty="0" smtClean="0">
                <a:solidFill>
                  <a:srgbClr val="0070C0"/>
                </a:solidFill>
              </a:rPr>
              <a:t>Dispositions </a:t>
            </a:r>
            <a:r>
              <a:rPr lang="fr-FR" sz="2400" b="1" dirty="0">
                <a:solidFill>
                  <a:srgbClr val="0070C0"/>
                </a:solidFill>
              </a:rPr>
              <a:t>fiscales : </a:t>
            </a:r>
            <a:r>
              <a:rPr lang="fr-FR" sz="2400" b="1" dirty="0" smtClean="0">
                <a:solidFill>
                  <a:srgbClr val="00B050"/>
                </a:solidFill>
              </a:rPr>
              <a:t>CTCA (TVA)</a:t>
            </a:r>
          </a:p>
        </p:txBody>
      </p:sp>
    </p:spTree>
    <p:extLst>
      <p:ext uri="{BB962C8B-B14F-4D97-AF65-F5344CB8AC3E}">
        <p14:creationId xmlns:p14="http://schemas.microsoft.com/office/powerpoint/2010/main" val="7860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EA6F7A4A-C6E2-45CA-ACE3-6074491780E9}"/>
              </a:ext>
            </a:extLst>
          </p:cNvPr>
          <p:cNvGraphicFramePr/>
          <p:nvPr>
            <p:extLst/>
          </p:nvPr>
        </p:nvGraphicFramePr>
        <p:xfrm>
          <a:off x="3048000" y="1397000"/>
          <a:ext cx="6096000" cy="457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7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a:solidFill>
                  <a:srgbClr val="00B050"/>
                </a:solidFill>
              </a:rPr>
              <a:t>CTCA (TVA)</a:t>
            </a: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59 LF </a:t>
            </a:r>
            <a:r>
              <a:rPr lang="fr-FR" sz="2400" dirty="0"/>
              <a:t>et </a:t>
            </a:r>
            <a:r>
              <a:rPr lang="fr-FR" sz="2400" dirty="0" smtClean="0"/>
              <a:t>art 14-a CTCA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modification du fait générateur de la TVA sur les opérations de promotion immobilières</a:t>
            </a:r>
          </a:p>
          <a:p>
            <a:pPr lvl="0"/>
            <a:endParaRPr lang="fr-FR" sz="2400" dirty="0"/>
          </a:p>
          <a:p>
            <a:pPr lvl="0"/>
            <a:r>
              <a:rPr lang="fr-FR" sz="2400" dirty="0" smtClean="0"/>
              <a:t>	*Concernant </a:t>
            </a:r>
            <a:r>
              <a:rPr lang="fr-FR" sz="2400" dirty="0"/>
              <a:t>les opérations de vente d‘immeubles à usage d‘habitation, commercial ou professionnel, réalisées par les </a:t>
            </a:r>
            <a:r>
              <a:rPr lang="fr-FR" sz="2400" b="1" dirty="0">
                <a:solidFill>
                  <a:srgbClr val="0070C0"/>
                </a:solidFill>
              </a:rPr>
              <a:t>promoteurs immobiliers </a:t>
            </a:r>
            <a:r>
              <a:rPr lang="fr-FR" sz="2400" dirty="0"/>
              <a:t>dans le cadre de leur activité, ou celles relatives à la vente de locaux à usage industriel, le fait générateur est constitué par </a:t>
            </a:r>
            <a:r>
              <a:rPr lang="fr-FR" sz="2400" b="1" dirty="0">
                <a:solidFill>
                  <a:srgbClr val="FF0000"/>
                </a:solidFill>
              </a:rPr>
              <a:t>l’encaissement partiel ou total </a:t>
            </a:r>
            <a:r>
              <a:rPr lang="fr-FR" sz="2400" dirty="0"/>
              <a:t>du prix du </a:t>
            </a:r>
            <a:r>
              <a:rPr lang="fr-FR" sz="2400" dirty="0" smtClean="0"/>
              <a:t>bien</a:t>
            </a:r>
            <a:r>
              <a:rPr lang="fr-FR" sz="2400" dirty="0"/>
              <a:t> </a:t>
            </a:r>
            <a:r>
              <a:rPr lang="fr-FR" sz="2400" b="1" dirty="0" smtClean="0">
                <a:solidFill>
                  <a:srgbClr val="00B050"/>
                </a:solidFill>
              </a:rPr>
              <a:t>(au lieu de livraison juridique ou matérielle)</a:t>
            </a:r>
          </a:p>
          <a:p>
            <a:pPr lvl="0"/>
            <a:endParaRPr lang="fr-FR" sz="2400" b="1" dirty="0">
              <a:solidFill>
                <a:srgbClr val="00B050"/>
              </a:solidFill>
            </a:endParaRPr>
          </a:p>
          <a:p>
            <a:pPr lvl="0"/>
            <a:r>
              <a:rPr lang="fr-FR" sz="2400" b="1" dirty="0" smtClean="0">
                <a:solidFill>
                  <a:srgbClr val="0070C0"/>
                </a:solidFill>
              </a:rPr>
              <a:t>Q: fait générateur TVA pour activités BTPH ?</a:t>
            </a:r>
          </a:p>
        </p:txBody>
      </p:sp>
    </p:spTree>
    <p:extLst>
      <p:ext uri="{BB962C8B-B14F-4D97-AF65-F5344CB8AC3E}">
        <p14:creationId xmlns:p14="http://schemas.microsoft.com/office/powerpoint/2010/main" val="26532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a:solidFill>
                  <a:srgbClr val="00B050"/>
                </a:solidFill>
              </a:rPr>
              <a:t>CTCA (TVA)</a:t>
            </a: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62,63,64 LF </a:t>
            </a:r>
            <a:r>
              <a:rPr lang="fr-FR" sz="2400" dirty="0"/>
              <a:t>et </a:t>
            </a:r>
            <a:r>
              <a:rPr lang="fr-FR" sz="2400" dirty="0" smtClean="0"/>
              <a:t>arts 32,37,41 CTCA </a:t>
            </a:r>
          </a:p>
          <a:p>
            <a:pPr lvl="0"/>
            <a:endParaRPr lang="fr-FR" sz="2400" b="1" dirty="0" smtClean="0">
              <a:solidFill>
                <a:srgbClr val="00B050"/>
              </a:solidFill>
            </a:endParaRPr>
          </a:p>
          <a:p>
            <a:pPr lvl="0"/>
            <a:r>
              <a:rPr lang="fr-FR" sz="2400" b="1" dirty="0" smtClean="0">
                <a:solidFill>
                  <a:srgbClr val="00B050"/>
                </a:solidFill>
              </a:rPr>
              <a:t>-Objet de la mesure:</a:t>
            </a:r>
            <a:r>
              <a:rPr lang="fr-FR" sz="2400" dirty="0"/>
              <a:t> </a:t>
            </a:r>
            <a:r>
              <a:rPr lang="fr-FR" sz="2400" dirty="0" smtClean="0"/>
              <a:t>octroi du droit à déduction TVA pour les opérations de dons</a:t>
            </a:r>
          </a:p>
          <a:p>
            <a:endParaRPr lang="fr-FR" sz="2400" dirty="0" smtClean="0"/>
          </a:p>
          <a:p>
            <a:r>
              <a:rPr lang="fr-FR" sz="2400" dirty="0"/>
              <a:t>	</a:t>
            </a:r>
            <a:r>
              <a:rPr lang="fr-FR" sz="2400" dirty="0" smtClean="0"/>
              <a:t>*ouvrent droit à déduction, les </a:t>
            </a:r>
            <a:r>
              <a:rPr lang="fr-FR" sz="2400" b="1" dirty="0" smtClean="0">
                <a:solidFill>
                  <a:srgbClr val="0070C0"/>
                </a:solidFill>
              </a:rPr>
              <a:t>produits </a:t>
            </a:r>
            <a:r>
              <a:rPr lang="fr-FR" sz="2400" b="1" dirty="0">
                <a:solidFill>
                  <a:srgbClr val="0070C0"/>
                </a:solidFill>
              </a:rPr>
              <a:t>et services offerts à titre de dons </a:t>
            </a:r>
            <a:r>
              <a:rPr lang="fr-FR" sz="2400" dirty="0" smtClean="0"/>
              <a:t>au profit:</a:t>
            </a:r>
          </a:p>
          <a:p>
            <a:pPr marL="370332" indent="-342900">
              <a:buFontTx/>
              <a:buChar char="-"/>
            </a:pPr>
            <a:r>
              <a:rPr lang="fr-FR" sz="2400" dirty="0" smtClean="0"/>
              <a:t>Du Croissant </a:t>
            </a:r>
            <a:r>
              <a:rPr lang="fr-FR" sz="2400" dirty="0"/>
              <a:t>rouge </a:t>
            </a:r>
            <a:r>
              <a:rPr lang="fr-FR" sz="2400" dirty="0" smtClean="0"/>
              <a:t>algérien;</a:t>
            </a:r>
          </a:p>
          <a:p>
            <a:pPr marL="370332" indent="-342900">
              <a:buFontTx/>
              <a:buChar char="-"/>
            </a:pPr>
            <a:r>
              <a:rPr lang="fr-FR" sz="2400" dirty="0"/>
              <a:t>D</a:t>
            </a:r>
            <a:r>
              <a:rPr lang="fr-FR" sz="2400" dirty="0" smtClean="0"/>
              <a:t>es </a:t>
            </a:r>
            <a:r>
              <a:rPr lang="fr-FR" sz="2400" dirty="0"/>
              <a:t>associations ou œuvres à caractère </a:t>
            </a:r>
            <a:r>
              <a:rPr lang="fr-FR" sz="2400" dirty="0" smtClean="0"/>
              <a:t>humanitaire;</a:t>
            </a:r>
          </a:p>
          <a:p>
            <a:pPr marL="370332" indent="-342900">
              <a:buFontTx/>
              <a:buChar char="-"/>
            </a:pPr>
            <a:r>
              <a:rPr lang="fr-FR" sz="2400" dirty="0" smtClean="0"/>
              <a:t>Des institutions </a:t>
            </a:r>
            <a:r>
              <a:rPr lang="fr-FR" sz="2400" dirty="0"/>
              <a:t>et établissements </a:t>
            </a:r>
            <a:r>
              <a:rPr lang="fr-FR" sz="2400" dirty="0" smtClean="0"/>
              <a:t>publics.</a:t>
            </a:r>
          </a:p>
          <a:p>
            <a:endParaRPr lang="fr-FR" sz="2400" dirty="0"/>
          </a:p>
          <a:p>
            <a:r>
              <a:rPr lang="fr-FR" sz="2400" b="1" dirty="0" smtClean="0">
                <a:solidFill>
                  <a:srgbClr val="0070C0"/>
                </a:solidFill>
              </a:rPr>
              <a:t>Q: régime fiscal TVA et IBS pour les autres dons ?</a:t>
            </a:r>
          </a:p>
        </p:txBody>
      </p:sp>
    </p:spTree>
    <p:extLst>
      <p:ext uri="{BB962C8B-B14F-4D97-AF65-F5344CB8AC3E}">
        <p14:creationId xmlns:p14="http://schemas.microsoft.com/office/powerpoint/2010/main" val="23770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a:solidFill>
                  <a:srgbClr val="00B050"/>
                </a:solidFill>
              </a:rPr>
              <a:t>CTCA (TVA)</a:t>
            </a: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 66 LF </a:t>
            </a:r>
            <a:r>
              <a:rPr lang="fr-FR" sz="2400" dirty="0"/>
              <a:t>et </a:t>
            </a:r>
            <a:r>
              <a:rPr lang="fr-FR" sz="2400" dirty="0" smtClean="0"/>
              <a:t>art 50 </a:t>
            </a:r>
            <a:r>
              <a:rPr lang="fr-FR" sz="2400" dirty="0" err="1"/>
              <a:t>quinquies</a:t>
            </a:r>
            <a:r>
              <a:rPr lang="fr-FR" sz="2400" dirty="0"/>
              <a:t> </a:t>
            </a:r>
            <a:r>
              <a:rPr lang="fr-FR" sz="2400" b="1" dirty="0" smtClean="0">
                <a:solidFill>
                  <a:srgbClr val="FF0000"/>
                </a:solidFill>
              </a:rPr>
              <a:t>(nouvel art ) </a:t>
            </a:r>
            <a:r>
              <a:rPr lang="fr-FR" sz="2400" dirty="0" smtClean="0"/>
              <a:t>CTCA </a:t>
            </a:r>
          </a:p>
          <a:p>
            <a:pPr lvl="0"/>
            <a:r>
              <a:rPr lang="fr-FR" sz="2400" b="1" dirty="0" smtClean="0">
                <a:solidFill>
                  <a:srgbClr val="00B050"/>
                </a:solidFill>
              </a:rPr>
              <a:t>-Objet de la mesure:</a:t>
            </a:r>
            <a:r>
              <a:rPr lang="fr-FR" sz="2400" dirty="0"/>
              <a:t> </a:t>
            </a:r>
            <a:r>
              <a:rPr lang="fr-FR" sz="2400" dirty="0" smtClean="0"/>
              <a:t>précisions concernant les réponses aux demande de remboursement de crédits TVA</a:t>
            </a:r>
          </a:p>
          <a:p>
            <a:r>
              <a:rPr lang="fr-FR" sz="2400" dirty="0"/>
              <a:t>	</a:t>
            </a:r>
            <a:r>
              <a:rPr lang="fr-FR" sz="2400" b="1" dirty="0" smtClean="0"/>
              <a:t>Création de l’art 50 </a:t>
            </a:r>
            <a:r>
              <a:rPr lang="fr-FR" sz="2400" b="1" dirty="0" err="1" smtClean="0"/>
              <a:t>quinquies</a:t>
            </a:r>
            <a:r>
              <a:rPr lang="fr-FR" sz="2400" b="1" dirty="0" smtClean="0"/>
              <a:t>:</a:t>
            </a:r>
          </a:p>
          <a:p>
            <a:r>
              <a:rPr lang="fr-FR" sz="2400" dirty="0"/>
              <a:t>-</a:t>
            </a:r>
            <a:r>
              <a:rPr lang="fr-FR" sz="2400" dirty="0" smtClean="0"/>
              <a:t>La </a:t>
            </a:r>
            <a:r>
              <a:rPr lang="fr-FR" sz="2400" dirty="0"/>
              <a:t>décision prononcée, selon le cas, par le directeur des grandes entreprises, le directeur des impôts de wilaya, ou le chef de centre des impôts territorialement compétent, doit être </a:t>
            </a:r>
            <a:r>
              <a:rPr lang="fr-FR" sz="2400" b="1" dirty="0">
                <a:solidFill>
                  <a:srgbClr val="0070C0"/>
                </a:solidFill>
              </a:rPr>
              <a:t>motivée et notifiée </a:t>
            </a:r>
            <a:r>
              <a:rPr lang="fr-FR" sz="2400" dirty="0"/>
              <a:t>au contribuable par lettre recommandée ou remise en main propre, contre accusé de réception. </a:t>
            </a:r>
            <a:endParaRPr lang="fr-FR" sz="2400" dirty="0" smtClean="0"/>
          </a:p>
          <a:p>
            <a:r>
              <a:rPr lang="fr-FR" sz="2400" dirty="0"/>
              <a:t>-</a:t>
            </a:r>
            <a:r>
              <a:rPr lang="fr-FR" sz="2400" dirty="0" smtClean="0"/>
              <a:t>Le </a:t>
            </a:r>
            <a:r>
              <a:rPr lang="fr-FR" sz="2400" dirty="0"/>
              <a:t>contribuable </a:t>
            </a:r>
            <a:r>
              <a:rPr lang="fr-FR" sz="2400" b="1" dirty="0">
                <a:solidFill>
                  <a:srgbClr val="0070C0"/>
                </a:solidFill>
              </a:rPr>
              <a:t>non satisfait </a:t>
            </a:r>
            <a:r>
              <a:rPr lang="fr-FR" sz="2400" dirty="0"/>
              <a:t>de la décision prononcée sur sa demande de remboursement de crédits de TVA, a la faculté </a:t>
            </a:r>
            <a:r>
              <a:rPr lang="fr-FR" sz="2400" b="1" dirty="0">
                <a:solidFill>
                  <a:srgbClr val="0070C0"/>
                </a:solidFill>
              </a:rPr>
              <a:t>d’introduire une réclamation</a:t>
            </a:r>
            <a:r>
              <a:rPr lang="fr-FR" sz="2400" dirty="0"/>
              <a:t>, dans les conditions et forme prévues par les dispositions des articles 72 et 73 du code des procédures </a:t>
            </a:r>
            <a:r>
              <a:rPr lang="fr-FR" sz="2400" dirty="0" smtClean="0"/>
              <a:t>fiscales </a:t>
            </a:r>
            <a:r>
              <a:rPr lang="fr-FR" sz="2400" b="1" dirty="0" smtClean="0">
                <a:solidFill>
                  <a:srgbClr val="0070C0"/>
                </a:solidFill>
              </a:rPr>
              <a:t>(délai 04 mois).</a:t>
            </a:r>
          </a:p>
          <a:p>
            <a:r>
              <a:rPr lang="fr-FR" sz="2400" b="1" dirty="0" smtClean="0">
                <a:solidFill>
                  <a:srgbClr val="FF0000"/>
                </a:solidFill>
              </a:rPr>
              <a:t>Q: cas de remboursement des précomptes TVA ?</a:t>
            </a:r>
          </a:p>
        </p:txBody>
      </p:sp>
    </p:spTree>
    <p:extLst>
      <p:ext uri="{BB962C8B-B14F-4D97-AF65-F5344CB8AC3E}">
        <p14:creationId xmlns:p14="http://schemas.microsoft.com/office/powerpoint/2010/main" val="4056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a:solidFill>
                  <a:srgbClr val="00B050"/>
                </a:solidFill>
              </a:rPr>
              <a:t>CTCA (TVA)</a:t>
            </a:r>
          </a:p>
        </p:txBody>
      </p:sp>
      <p:sp>
        <p:nvSpPr>
          <p:cNvPr id="3" name="Sous-titre 2"/>
          <p:cNvSpPr>
            <a:spLocks noGrp="1"/>
          </p:cNvSpPr>
          <p:nvPr>
            <p:ph type="subTitle" idx="1"/>
          </p:nvPr>
        </p:nvSpPr>
        <p:spPr>
          <a:xfrm>
            <a:off x="1324574" y="914398"/>
            <a:ext cx="10704576" cy="5943601"/>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 68 LF </a:t>
            </a:r>
            <a:r>
              <a:rPr lang="fr-FR" sz="2400" dirty="0"/>
              <a:t>et </a:t>
            </a:r>
            <a:r>
              <a:rPr lang="fr-FR" sz="2400" dirty="0" smtClean="0"/>
              <a:t>art 67 CTCA </a:t>
            </a:r>
          </a:p>
          <a:p>
            <a:pPr lvl="0"/>
            <a:r>
              <a:rPr lang="fr-FR" sz="2400" b="1" dirty="0" smtClean="0">
                <a:solidFill>
                  <a:srgbClr val="00B050"/>
                </a:solidFill>
              </a:rPr>
              <a:t>-Objet de la mesure:</a:t>
            </a:r>
            <a:r>
              <a:rPr lang="fr-FR" sz="2400" dirty="0"/>
              <a:t> </a:t>
            </a:r>
            <a:r>
              <a:rPr lang="fr-FR" sz="2400" dirty="0" smtClean="0"/>
              <a:t>dispense de présentation de l’attestation d’exonération TVA</a:t>
            </a:r>
          </a:p>
          <a:p>
            <a:r>
              <a:rPr lang="fr-FR" sz="2400" dirty="0" smtClean="0"/>
              <a:t>	Les </a:t>
            </a:r>
            <a:r>
              <a:rPr lang="fr-FR" sz="2400" dirty="0"/>
              <a:t>ventes ou opérations réalisées en </a:t>
            </a:r>
            <a:r>
              <a:rPr lang="fr-FR" sz="2400" dirty="0">
                <a:solidFill>
                  <a:srgbClr val="FF0000"/>
                </a:solidFill>
              </a:rPr>
              <a:t>exonération</a:t>
            </a:r>
            <a:r>
              <a:rPr lang="fr-FR" sz="2400" dirty="0"/>
              <a:t> ou celles faites en </a:t>
            </a:r>
            <a:r>
              <a:rPr lang="fr-FR" sz="2400" dirty="0">
                <a:solidFill>
                  <a:srgbClr val="FF0000"/>
                </a:solidFill>
              </a:rPr>
              <a:t>franchise</a:t>
            </a:r>
            <a:r>
              <a:rPr lang="fr-FR" sz="2400" dirty="0"/>
              <a:t> de la taxe sur la valeur ajoutée </a:t>
            </a:r>
            <a:r>
              <a:rPr lang="fr-FR" sz="2400" b="1" dirty="0">
                <a:solidFill>
                  <a:srgbClr val="FF0000"/>
                </a:solidFill>
              </a:rPr>
              <a:t>doivent être justifiées par des attestations </a:t>
            </a:r>
            <a:r>
              <a:rPr lang="fr-FR" sz="2400" dirty="0" smtClean="0"/>
              <a:t>d‘exonération </a:t>
            </a:r>
            <a:r>
              <a:rPr lang="fr-FR" sz="2400" dirty="0"/>
              <a:t>ou de l‘autorisation d‘achats en franchise de la taxe sur la valeur ajoutée. </a:t>
            </a:r>
            <a:endParaRPr lang="fr-FR" sz="2400" dirty="0" smtClean="0"/>
          </a:p>
          <a:p>
            <a:r>
              <a:rPr lang="fr-FR" sz="2400" dirty="0" smtClean="0"/>
              <a:t>*Toutefois</a:t>
            </a:r>
            <a:r>
              <a:rPr lang="fr-FR" sz="2400" dirty="0"/>
              <a:t>, sont </a:t>
            </a:r>
            <a:r>
              <a:rPr lang="fr-FR" sz="2400" b="1" dirty="0">
                <a:solidFill>
                  <a:srgbClr val="0070C0"/>
                </a:solidFill>
              </a:rPr>
              <a:t>dispensées de l’obligation de présentation d’une attestation d’exonération ou de franchise de TVA</a:t>
            </a:r>
            <a:r>
              <a:rPr lang="fr-FR" sz="2400" dirty="0"/>
              <a:t>, les opérations </a:t>
            </a:r>
            <a:r>
              <a:rPr lang="fr-FR" sz="2400" b="1" dirty="0">
                <a:solidFill>
                  <a:srgbClr val="00B050"/>
                </a:solidFill>
              </a:rPr>
              <a:t>exemptées</a:t>
            </a:r>
            <a:r>
              <a:rPr lang="fr-FR" sz="2400" dirty="0"/>
              <a:t> de ladite taxe </a:t>
            </a:r>
            <a:r>
              <a:rPr lang="fr-FR" sz="2400" b="1" dirty="0">
                <a:solidFill>
                  <a:srgbClr val="00B050"/>
                </a:solidFill>
              </a:rPr>
              <a:t>par nature ou celles soumises à un dispositif </a:t>
            </a:r>
            <a:r>
              <a:rPr lang="fr-FR" sz="2400" b="1" dirty="0" smtClean="0">
                <a:solidFill>
                  <a:srgbClr val="00B050"/>
                </a:solidFill>
              </a:rPr>
              <a:t>particulier </a:t>
            </a:r>
            <a:r>
              <a:rPr lang="fr-FR" sz="2400" dirty="0" smtClean="0"/>
              <a:t>(céréales</a:t>
            </a:r>
            <a:r>
              <a:rPr lang="fr-FR" sz="2400" dirty="0"/>
              <a:t>, </a:t>
            </a:r>
            <a:r>
              <a:rPr lang="fr-FR" sz="2400" dirty="0" smtClean="0"/>
              <a:t>pain</a:t>
            </a:r>
            <a:r>
              <a:rPr lang="fr-FR" sz="2400" dirty="0"/>
              <a:t>, </a:t>
            </a:r>
            <a:r>
              <a:rPr lang="fr-FR" sz="2400" dirty="0" smtClean="0"/>
              <a:t>farine, lait, </a:t>
            </a:r>
            <a:r>
              <a:rPr lang="fr-FR" sz="2400" dirty="0"/>
              <a:t>produits pharmaceutiques, </a:t>
            </a:r>
            <a:r>
              <a:rPr lang="fr-FR" sz="2400" dirty="0" smtClean="0"/>
              <a:t>avitaillement </a:t>
            </a:r>
            <a:r>
              <a:rPr lang="fr-FR" sz="2400" dirty="0"/>
              <a:t>des navires </a:t>
            </a:r>
            <a:r>
              <a:rPr lang="fr-FR" sz="2400" dirty="0" smtClean="0"/>
              <a:t>et </a:t>
            </a:r>
            <a:r>
              <a:rPr lang="fr-FR" sz="2400" dirty="0"/>
              <a:t>des aéronefs </a:t>
            </a:r>
            <a:r>
              <a:rPr lang="fr-FR" sz="2400" dirty="0" smtClean="0"/>
              <a:t>assurant </a:t>
            </a:r>
            <a:r>
              <a:rPr lang="fr-FR" sz="2400" dirty="0"/>
              <a:t>des parcours </a:t>
            </a:r>
            <a:r>
              <a:rPr lang="fr-FR" sz="2400" dirty="0" smtClean="0"/>
              <a:t>internationaux….)</a:t>
            </a:r>
            <a:endParaRPr lang="fr-FR" sz="2400" dirty="0"/>
          </a:p>
          <a:p>
            <a:r>
              <a:rPr lang="fr-FR" sz="2400" b="1" dirty="0" smtClean="0"/>
              <a:t>NB:</a:t>
            </a:r>
            <a:r>
              <a:rPr lang="fr-FR" sz="2400" dirty="0" smtClean="0"/>
              <a:t> La </a:t>
            </a:r>
            <a:r>
              <a:rPr lang="fr-FR" sz="2400" dirty="0"/>
              <a:t>liste des opérations citées ci-dessus est fixée, en tant que de besoin, par arrêté du Ministre chargé des </a:t>
            </a:r>
            <a:r>
              <a:rPr lang="fr-FR" sz="2400" dirty="0" smtClean="0"/>
              <a:t>finances</a:t>
            </a:r>
          </a:p>
          <a:p>
            <a:r>
              <a:rPr lang="fr-FR" sz="2400" b="1" dirty="0" smtClean="0">
                <a:solidFill>
                  <a:srgbClr val="FF0000"/>
                </a:solidFill>
              </a:rPr>
              <a:t>Q: distinguer entre attestation d’exonération, attestation d’achat en franchise et attestation de franchise TVA ?</a:t>
            </a:r>
          </a:p>
        </p:txBody>
      </p:sp>
    </p:spTree>
    <p:extLst>
      <p:ext uri="{BB962C8B-B14F-4D97-AF65-F5344CB8AC3E}">
        <p14:creationId xmlns:p14="http://schemas.microsoft.com/office/powerpoint/2010/main" val="33569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70C0"/>
              </a:solidFill>
            </a:endParaRPr>
          </a:p>
          <a:p>
            <a:pPr lvl="0"/>
            <a:endParaRPr lang="fr-FR" sz="2400" b="1" dirty="0">
              <a:solidFill>
                <a:srgbClr val="0070C0"/>
              </a:solidFill>
            </a:endParaRPr>
          </a:p>
          <a:p>
            <a:pPr lvl="0"/>
            <a:endParaRPr lang="fr-FR" sz="2400" b="1" dirty="0" smtClean="0">
              <a:solidFill>
                <a:srgbClr val="0070C0"/>
              </a:solidFill>
            </a:endParaRPr>
          </a:p>
          <a:p>
            <a:pPr lvl="0" algn="ctr"/>
            <a:r>
              <a:rPr lang="fr-FR" sz="2400" b="1" dirty="0" smtClean="0">
                <a:solidFill>
                  <a:srgbClr val="0070C0"/>
                </a:solidFill>
              </a:rPr>
              <a:t>Dispositions </a:t>
            </a:r>
            <a:r>
              <a:rPr lang="fr-FR" sz="2400" b="1" dirty="0">
                <a:solidFill>
                  <a:srgbClr val="0070C0"/>
                </a:solidFill>
              </a:rPr>
              <a:t>fiscales : </a:t>
            </a:r>
            <a:r>
              <a:rPr lang="fr-FR" sz="2400" b="1" dirty="0" smtClean="0">
                <a:solidFill>
                  <a:srgbClr val="00B050"/>
                </a:solidFill>
              </a:rPr>
              <a:t>CPF </a:t>
            </a:r>
          </a:p>
        </p:txBody>
      </p:sp>
    </p:spTree>
    <p:extLst>
      <p:ext uri="{BB962C8B-B14F-4D97-AF65-F5344CB8AC3E}">
        <p14:creationId xmlns:p14="http://schemas.microsoft.com/office/powerpoint/2010/main" val="186169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arts 79 à 87 LF </a:t>
            </a:r>
            <a:r>
              <a:rPr lang="fr-FR" sz="2400" dirty="0"/>
              <a:t>et </a:t>
            </a:r>
            <a:r>
              <a:rPr lang="fr-FR" sz="2400" dirty="0" smtClean="0"/>
              <a:t>arts 1,2,3-bis, 12 à 17, 17-bis, 72-5 CPF </a:t>
            </a:r>
          </a:p>
          <a:p>
            <a:pPr lvl="0"/>
            <a:r>
              <a:rPr lang="fr-FR" sz="2400" b="1" dirty="0" smtClean="0">
                <a:solidFill>
                  <a:srgbClr val="00B050"/>
                </a:solidFill>
              </a:rPr>
              <a:t>-Objet de la mesure:</a:t>
            </a:r>
            <a:r>
              <a:rPr lang="fr-FR" sz="2400" dirty="0"/>
              <a:t> </a:t>
            </a:r>
            <a:r>
              <a:rPr lang="fr-FR" sz="2400" dirty="0" smtClean="0"/>
              <a:t>réaménagement du régime d’imposition à l’IFU </a:t>
            </a:r>
          </a:p>
          <a:p>
            <a:r>
              <a:rPr lang="fr-FR" sz="2400" dirty="0"/>
              <a:t>	 </a:t>
            </a:r>
            <a:endParaRPr lang="fr-FR" sz="2400" dirty="0" smtClean="0"/>
          </a:p>
          <a:p>
            <a:r>
              <a:rPr lang="fr-FR" sz="2400" dirty="0"/>
              <a:t>	</a:t>
            </a:r>
            <a:r>
              <a:rPr lang="fr-FR" sz="2400" dirty="0" smtClean="0"/>
              <a:t>*Selon </a:t>
            </a:r>
            <a:r>
              <a:rPr lang="fr-FR" sz="2400" dirty="0"/>
              <a:t>les données de la DGI arrêtées au 31.12.2023, la population fiscale soumise à </a:t>
            </a:r>
            <a:r>
              <a:rPr lang="fr-FR" sz="2400" b="1" dirty="0">
                <a:solidFill>
                  <a:srgbClr val="0070C0"/>
                </a:solidFill>
              </a:rPr>
              <a:t>l’IFU est de 1.889.595 contribuables</a:t>
            </a:r>
            <a:r>
              <a:rPr lang="fr-FR" sz="2400" dirty="0"/>
              <a:t>, ce qui représente </a:t>
            </a:r>
            <a:r>
              <a:rPr lang="fr-FR" sz="2400" b="1" dirty="0">
                <a:solidFill>
                  <a:srgbClr val="0070C0"/>
                </a:solidFill>
              </a:rPr>
              <a:t>82% de la population fiscale globale. </a:t>
            </a:r>
          </a:p>
          <a:p>
            <a:r>
              <a:rPr lang="fr-FR" sz="2400" dirty="0" smtClean="0"/>
              <a:t>	En </a:t>
            </a:r>
            <a:r>
              <a:rPr lang="fr-FR" sz="2400" dirty="0"/>
              <a:t>matière de rendement fiscale, les </a:t>
            </a:r>
            <a:r>
              <a:rPr lang="fr-FR" sz="2400" b="1" dirty="0">
                <a:solidFill>
                  <a:srgbClr val="FF0000"/>
                </a:solidFill>
              </a:rPr>
              <a:t>recettes IFU sont de 32.206.366.320 DA</a:t>
            </a:r>
            <a:r>
              <a:rPr lang="fr-FR" sz="2400" dirty="0"/>
              <a:t>, soit </a:t>
            </a:r>
            <a:r>
              <a:rPr lang="fr-FR" sz="2400" b="1" dirty="0">
                <a:solidFill>
                  <a:srgbClr val="FF0000"/>
                </a:solidFill>
              </a:rPr>
              <a:t>1% des recettes de fiscalité ordinaire. </a:t>
            </a:r>
          </a:p>
          <a:p>
            <a:endParaRPr lang="fr-FR" sz="2400" dirty="0" smtClean="0"/>
          </a:p>
          <a:p>
            <a:r>
              <a:rPr lang="fr-FR" sz="2400" b="1" dirty="0" smtClean="0">
                <a:solidFill>
                  <a:srgbClr val="00B050"/>
                </a:solidFill>
              </a:rPr>
              <a:t>*Pour améliorer le rendement de l’IFU : </a:t>
            </a:r>
            <a:r>
              <a:rPr lang="fr-FR" sz="2400" b="1" dirty="0" smtClean="0">
                <a:solidFill>
                  <a:srgbClr val="FF0000"/>
                </a:solidFill>
              </a:rPr>
              <a:t>Passage </a:t>
            </a:r>
            <a:r>
              <a:rPr lang="fr-FR" sz="2400" b="1" dirty="0">
                <a:solidFill>
                  <a:srgbClr val="FF0000"/>
                </a:solidFill>
              </a:rPr>
              <a:t>du régime déclaratif à la procédure contractuelle,</a:t>
            </a:r>
            <a:r>
              <a:rPr lang="fr-FR" sz="2400" dirty="0"/>
              <a:t> à travers laquelle le montant du chiffre d’affaires sera fixé par l’administration fiscale dans le cadre d’un débat contradictoire, en tenant compte des éléments et indices d’activité. </a:t>
            </a:r>
          </a:p>
          <a:p>
            <a:r>
              <a:rPr lang="fr-FR" sz="2400" dirty="0"/>
              <a:t>	</a:t>
            </a:r>
          </a:p>
        </p:txBody>
      </p:sp>
    </p:spTree>
    <p:extLst>
      <p:ext uri="{BB962C8B-B14F-4D97-AF65-F5344CB8AC3E}">
        <p14:creationId xmlns:p14="http://schemas.microsoft.com/office/powerpoint/2010/main" val="7837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-Références:</a:t>
            </a:r>
            <a:r>
              <a:rPr lang="fr-FR" sz="2400" dirty="0" smtClean="0"/>
              <a:t> arts 79 à 87 LF </a:t>
            </a:r>
            <a:r>
              <a:rPr lang="fr-FR" sz="2400" dirty="0"/>
              <a:t>et </a:t>
            </a:r>
            <a:r>
              <a:rPr lang="fr-FR" sz="2400" dirty="0" smtClean="0"/>
              <a:t>arts 1,2,3-bis, 12 à 17, 17-bis, 72-5 CPF </a:t>
            </a:r>
          </a:p>
          <a:p>
            <a:pPr lvl="0"/>
            <a:r>
              <a:rPr lang="fr-FR" sz="2400" b="1" dirty="0" smtClean="0">
                <a:solidFill>
                  <a:srgbClr val="00B050"/>
                </a:solidFill>
              </a:rPr>
              <a:t>-Objet de la mesure:</a:t>
            </a:r>
            <a:r>
              <a:rPr lang="fr-FR" sz="2400" dirty="0"/>
              <a:t> </a:t>
            </a:r>
            <a:r>
              <a:rPr lang="fr-FR" sz="2400" dirty="0" smtClean="0"/>
              <a:t>réaménagement du régime d’imposition à l’IFU </a:t>
            </a:r>
          </a:p>
          <a:p>
            <a:r>
              <a:rPr lang="fr-FR" sz="2400" dirty="0"/>
              <a:t>	</a:t>
            </a:r>
            <a:r>
              <a:rPr lang="fr-FR" sz="2400" dirty="0" smtClean="0"/>
              <a:t>Les </a:t>
            </a:r>
            <a:r>
              <a:rPr lang="fr-FR" sz="2400" dirty="0"/>
              <a:t>contribuables soumis au régime de l’impôt forfaitaire unique sont tenus de souscrire et de faire parvenir au service des impôts du lieu d’implantation de l’activité, </a:t>
            </a:r>
            <a:r>
              <a:rPr lang="fr-FR" sz="2400" b="1" dirty="0">
                <a:solidFill>
                  <a:srgbClr val="0070C0"/>
                </a:solidFill>
              </a:rPr>
              <a:t>avant le 1er février </a:t>
            </a:r>
            <a:r>
              <a:rPr lang="fr-FR" sz="2400" dirty="0"/>
              <a:t>de chaque année, </a:t>
            </a:r>
            <a:r>
              <a:rPr lang="fr-FR" sz="2400" b="1" dirty="0">
                <a:solidFill>
                  <a:srgbClr val="0070C0"/>
                </a:solidFill>
              </a:rPr>
              <a:t>une déclaration annuelle </a:t>
            </a:r>
            <a:r>
              <a:rPr lang="fr-FR" sz="2400" dirty="0"/>
              <a:t>se rapportant à l‘exercice précédent, dont le modèle est fixé par l’administration fiscale, en indiquant, notamment : </a:t>
            </a:r>
            <a:endParaRPr lang="fr-FR" sz="2400" dirty="0" smtClean="0"/>
          </a:p>
          <a:p>
            <a:r>
              <a:rPr lang="fr-FR" sz="2400" b="1" dirty="0" smtClean="0">
                <a:solidFill>
                  <a:srgbClr val="FF0000"/>
                </a:solidFill>
              </a:rPr>
              <a:t>− </a:t>
            </a:r>
            <a:r>
              <a:rPr lang="fr-FR" sz="2400" b="1" dirty="0">
                <a:solidFill>
                  <a:srgbClr val="FF0000"/>
                </a:solidFill>
              </a:rPr>
              <a:t>Le chiffre d’affaires réalisé ; </a:t>
            </a:r>
            <a:endParaRPr lang="fr-FR" sz="2400" b="1" dirty="0" smtClean="0">
              <a:solidFill>
                <a:srgbClr val="FF0000"/>
              </a:solidFill>
            </a:endParaRPr>
          </a:p>
          <a:p>
            <a:r>
              <a:rPr lang="fr-FR" sz="2400" b="1" dirty="0" smtClean="0">
                <a:solidFill>
                  <a:srgbClr val="FF0000"/>
                </a:solidFill>
              </a:rPr>
              <a:t>− </a:t>
            </a:r>
            <a:r>
              <a:rPr lang="fr-FR" sz="2400" b="1" dirty="0">
                <a:solidFill>
                  <a:srgbClr val="FF0000"/>
                </a:solidFill>
              </a:rPr>
              <a:t>La valeur et la nature des investissements ; </a:t>
            </a:r>
            <a:endParaRPr lang="fr-FR" sz="2400" b="1" dirty="0" smtClean="0">
              <a:solidFill>
                <a:srgbClr val="FF0000"/>
              </a:solidFill>
            </a:endParaRPr>
          </a:p>
          <a:p>
            <a:r>
              <a:rPr lang="fr-FR" sz="2400" b="1" dirty="0" smtClean="0">
                <a:solidFill>
                  <a:srgbClr val="FF0000"/>
                </a:solidFill>
              </a:rPr>
              <a:t>− </a:t>
            </a:r>
            <a:r>
              <a:rPr lang="fr-FR" sz="2400" b="1" dirty="0">
                <a:solidFill>
                  <a:srgbClr val="FF0000"/>
                </a:solidFill>
              </a:rPr>
              <a:t>Le nombre de personnes employées ; </a:t>
            </a:r>
            <a:endParaRPr lang="fr-FR" sz="2400" b="1" dirty="0" smtClean="0">
              <a:solidFill>
                <a:srgbClr val="FF0000"/>
              </a:solidFill>
            </a:endParaRPr>
          </a:p>
          <a:p>
            <a:r>
              <a:rPr lang="fr-FR" sz="2400" b="1" dirty="0" smtClean="0">
                <a:solidFill>
                  <a:srgbClr val="FF0000"/>
                </a:solidFill>
              </a:rPr>
              <a:t>− </a:t>
            </a:r>
            <a:r>
              <a:rPr lang="fr-FR" sz="2400" b="1" dirty="0">
                <a:solidFill>
                  <a:srgbClr val="FF0000"/>
                </a:solidFill>
              </a:rPr>
              <a:t>La valeur des stocks détenus à la fin de l’exercice ; </a:t>
            </a:r>
            <a:endParaRPr lang="fr-FR" sz="2400" b="1" dirty="0" smtClean="0">
              <a:solidFill>
                <a:srgbClr val="FF0000"/>
              </a:solidFill>
            </a:endParaRPr>
          </a:p>
          <a:p>
            <a:r>
              <a:rPr lang="fr-FR" sz="2400" b="1" dirty="0" smtClean="0">
                <a:solidFill>
                  <a:srgbClr val="FF0000"/>
                </a:solidFill>
              </a:rPr>
              <a:t>− </a:t>
            </a:r>
            <a:r>
              <a:rPr lang="fr-FR" sz="2400" b="1" dirty="0">
                <a:solidFill>
                  <a:srgbClr val="FF0000"/>
                </a:solidFill>
              </a:rPr>
              <a:t>Le détail des dépenses et les frais divers ; </a:t>
            </a:r>
            <a:endParaRPr lang="fr-FR" sz="2400" b="1" dirty="0" smtClean="0">
              <a:solidFill>
                <a:srgbClr val="FF0000"/>
              </a:solidFill>
            </a:endParaRPr>
          </a:p>
          <a:p>
            <a:r>
              <a:rPr lang="fr-FR" sz="2400" b="1" dirty="0" smtClean="0">
                <a:solidFill>
                  <a:srgbClr val="FF0000"/>
                </a:solidFill>
              </a:rPr>
              <a:t>− </a:t>
            </a:r>
            <a:r>
              <a:rPr lang="fr-FR" sz="2400" b="1" dirty="0">
                <a:solidFill>
                  <a:srgbClr val="FF0000"/>
                </a:solidFill>
              </a:rPr>
              <a:t>Le montant du revenu réalisé</a:t>
            </a:r>
            <a:r>
              <a:rPr lang="fr-FR" sz="2400" dirty="0"/>
              <a:t>	</a:t>
            </a:r>
          </a:p>
        </p:txBody>
      </p:sp>
    </p:spTree>
    <p:extLst>
      <p:ext uri="{BB962C8B-B14F-4D97-AF65-F5344CB8AC3E}">
        <p14:creationId xmlns:p14="http://schemas.microsoft.com/office/powerpoint/2010/main" val="29425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endParaRPr lang="fr-FR" sz="2400" b="1" dirty="0" smtClean="0">
              <a:solidFill>
                <a:srgbClr val="00B050"/>
              </a:solidFill>
            </a:endParaRPr>
          </a:p>
          <a:p>
            <a:pPr lvl="0"/>
            <a:r>
              <a:rPr lang="fr-FR" sz="2400" b="1" dirty="0" smtClean="0">
                <a:solidFill>
                  <a:srgbClr val="00B050"/>
                </a:solidFill>
              </a:rPr>
              <a:t>-Références:</a:t>
            </a:r>
            <a:r>
              <a:rPr lang="fr-FR" sz="2400" dirty="0" smtClean="0"/>
              <a:t> arts 79 à 87 LF </a:t>
            </a:r>
            <a:r>
              <a:rPr lang="fr-FR" sz="2400" dirty="0"/>
              <a:t>et </a:t>
            </a:r>
            <a:r>
              <a:rPr lang="fr-FR" sz="2400" dirty="0" smtClean="0"/>
              <a:t>arts 1,2,3-bis, 12 à 17, 17-bis, 72-5 CPF </a:t>
            </a:r>
          </a:p>
          <a:p>
            <a:pPr lvl="0"/>
            <a:r>
              <a:rPr lang="fr-FR" sz="2400" b="1" dirty="0" smtClean="0">
                <a:solidFill>
                  <a:srgbClr val="00B050"/>
                </a:solidFill>
              </a:rPr>
              <a:t>-Objet de la mesure:</a:t>
            </a:r>
            <a:r>
              <a:rPr lang="fr-FR" sz="2400" dirty="0"/>
              <a:t> </a:t>
            </a:r>
            <a:r>
              <a:rPr lang="fr-FR" sz="2400" dirty="0" smtClean="0"/>
              <a:t>réaménagement du régime d’imposition à l’IFU </a:t>
            </a:r>
          </a:p>
          <a:p>
            <a:r>
              <a:rPr lang="fr-FR" sz="2400" dirty="0" smtClean="0"/>
              <a:t>	</a:t>
            </a:r>
          </a:p>
          <a:p>
            <a:r>
              <a:rPr lang="fr-FR" sz="2400" b="1" dirty="0">
                <a:solidFill>
                  <a:srgbClr val="0070C0"/>
                </a:solidFill>
              </a:rPr>
              <a:t>	</a:t>
            </a:r>
            <a:r>
              <a:rPr lang="fr-FR" sz="2400" b="1" dirty="0" smtClean="0">
                <a:solidFill>
                  <a:srgbClr val="0070C0"/>
                </a:solidFill>
              </a:rPr>
              <a:t>-</a:t>
            </a:r>
            <a:r>
              <a:rPr lang="fr-FR" sz="2400" b="1" dirty="0">
                <a:solidFill>
                  <a:srgbClr val="0070C0"/>
                </a:solidFill>
              </a:rPr>
              <a:t>Etapes </a:t>
            </a:r>
            <a:r>
              <a:rPr lang="fr-FR" sz="2400" b="1" dirty="0" smtClean="0">
                <a:solidFill>
                  <a:srgbClr val="0070C0"/>
                </a:solidFill>
              </a:rPr>
              <a:t>de la procédure contractuelle:</a:t>
            </a:r>
            <a:endParaRPr lang="fr-FR" sz="2400" b="1" dirty="0">
              <a:solidFill>
                <a:srgbClr val="0070C0"/>
              </a:solidFill>
            </a:endParaRPr>
          </a:p>
          <a:p>
            <a:r>
              <a:rPr lang="fr-FR" sz="2400" dirty="0"/>
              <a:t>-Envoi d’un </a:t>
            </a:r>
            <a:r>
              <a:rPr lang="fr-FR" sz="2400" b="1" dirty="0">
                <a:solidFill>
                  <a:srgbClr val="00B050"/>
                </a:solidFill>
              </a:rPr>
              <a:t>avis d’évaluation </a:t>
            </a:r>
            <a:r>
              <a:rPr lang="fr-FR" sz="2400" b="1" dirty="0" smtClean="0">
                <a:solidFill>
                  <a:srgbClr val="00B050"/>
                </a:solidFill>
              </a:rPr>
              <a:t>C08 </a:t>
            </a:r>
            <a:r>
              <a:rPr lang="fr-FR" sz="2400" dirty="0" smtClean="0"/>
              <a:t>(proposition </a:t>
            </a:r>
            <a:r>
              <a:rPr lang="fr-FR" sz="2400" dirty="0"/>
              <a:t>des CA pour 02 années</a:t>
            </a:r>
            <a:r>
              <a:rPr lang="fr-FR" sz="2400" dirty="0" smtClean="0"/>
              <a:t>)</a:t>
            </a:r>
            <a:endParaRPr lang="fr-FR" sz="2400" dirty="0"/>
          </a:p>
          <a:p>
            <a:r>
              <a:rPr lang="fr-FR" sz="2400" dirty="0"/>
              <a:t>-Réponse dans un </a:t>
            </a:r>
            <a:r>
              <a:rPr lang="fr-FR" sz="2400" b="1" dirty="0">
                <a:solidFill>
                  <a:srgbClr val="00B050"/>
                </a:solidFill>
              </a:rPr>
              <a:t>délai de 30 </a:t>
            </a:r>
            <a:r>
              <a:rPr lang="fr-FR" sz="2400" b="1" dirty="0" smtClean="0">
                <a:solidFill>
                  <a:srgbClr val="00B050"/>
                </a:solidFill>
              </a:rPr>
              <a:t>j</a:t>
            </a:r>
            <a:endParaRPr lang="fr-FR" sz="2400" b="1" dirty="0">
              <a:solidFill>
                <a:srgbClr val="00B050"/>
              </a:solidFill>
            </a:endParaRPr>
          </a:p>
          <a:p>
            <a:r>
              <a:rPr lang="fr-FR" sz="2400" dirty="0"/>
              <a:t>-Envoi d’un </a:t>
            </a:r>
            <a:r>
              <a:rPr lang="fr-FR" sz="2400" b="1" dirty="0">
                <a:solidFill>
                  <a:srgbClr val="00B050"/>
                </a:solidFill>
              </a:rPr>
              <a:t>avis de notification </a:t>
            </a:r>
            <a:r>
              <a:rPr lang="fr-FR" sz="2400" b="1" dirty="0" smtClean="0">
                <a:solidFill>
                  <a:srgbClr val="00B050"/>
                </a:solidFill>
              </a:rPr>
              <a:t>C09 </a:t>
            </a:r>
            <a:r>
              <a:rPr lang="fr-FR" sz="2400" dirty="0" smtClean="0"/>
              <a:t>(CA </a:t>
            </a:r>
            <a:r>
              <a:rPr lang="fr-FR" sz="2400" dirty="0"/>
              <a:t>arrêtés) </a:t>
            </a:r>
          </a:p>
          <a:p>
            <a:r>
              <a:rPr lang="fr-FR" sz="2400" dirty="0"/>
              <a:t>-En cas de désaccord, possibilité d’introduction d'une </a:t>
            </a:r>
            <a:r>
              <a:rPr lang="fr-FR" sz="2400" b="1" dirty="0">
                <a:solidFill>
                  <a:srgbClr val="00B050"/>
                </a:solidFill>
              </a:rPr>
              <a:t>réclamation contentieuse (délai 06 mois) </a:t>
            </a:r>
          </a:p>
          <a:p>
            <a:endParaRPr lang="fr-FR" sz="2400" dirty="0" smtClean="0"/>
          </a:p>
          <a:p>
            <a:r>
              <a:rPr lang="fr-FR" sz="2400" dirty="0" smtClean="0"/>
              <a:t>*</a:t>
            </a:r>
            <a:r>
              <a:rPr lang="fr-FR" sz="2400" b="1" dirty="0">
                <a:solidFill>
                  <a:srgbClr val="FF0000"/>
                </a:solidFill>
              </a:rPr>
              <a:t>application de cette nouvelle procédure à partir du 1er janvier 2026.</a:t>
            </a:r>
          </a:p>
        </p:txBody>
      </p:sp>
    </p:spTree>
    <p:extLst>
      <p:ext uri="{BB962C8B-B14F-4D97-AF65-F5344CB8AC3E}">
        <p14:creationId xmlns:p14="http://schemas.microsoft.com/office/powerpoint/2010/main" val="17265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a:extLst>
              <a:ext uri="{FF2B5EF4-FFF2-40B4-BE49-F238E27FC236}">
                <a16:creationId xmlns:a16="http://schemas.microsoft.com/office/drawing/2014/main" id="{7D2B653A-7C0B-42A9-BF4B-92DEDF5070B7}"/>
              </a:ext>
            </a:extLst>
          </p:cNvPr>
          <p:cNvSpPr>
            <a:spLocks noChangeArrowheads="1"/>
          </p:cNvSpPr>
          <p:nvPr/>
        </p:nvSpPr>
        <p:spPr bwMode="auto">
          <a:xfrm>
            <a:off x="872680" y="769459"/>
            <a:ext cx="8440738" cy="284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hangingPunct="1">
              <a:lnSpc>
                <a:spcPct val="107000"/>
              </a:lnSpc>
              <a:spcAft>
                <a:spcPts val="600"/>
              </a:spcAft>
            </a:pPr>
            <a:r>
              <a:rPr lang="fr-FR" altLang="fr-FR" b="1" dirty="0" smtClean="0">
                <a:solidFill>
                  <a:srgbClr val="000000"/>
                </a:solidFill>
                <a:latin typeface="Calibri" panose="020F0502020204030204" pitchFamily="34" charset="0"/>
              </a:rPr>
              <a:t>-Rappel du champ </a:t>
            </a:r>
            <a:r>
              <a:rPr lang="fr-FR" altLang="fr-FR" b="1" dirty="0">
                <a:solidFill>
                  <a:srgbClr val="000000"/>
                </a:solidFill>
                <a:latin typeface="Calibri" panose="020F0502020204030204" pitchFamily="34" charset="0"/>
              </a:rPr>
              <a:t>d’application de l’IFU :</a:t>
            </a:r>
            <a:r>
              <a:rPr lang="fr-FR" altLang="fr-FR" dirty="0">
                <a:solidFill>
                  <a:srgbClr val="000000"/>
                </a:solidFill>
                <a:latin typeface="Calibri" panose="020F0502020204030204" pitchFamily="34" charset="0"/>
              </a:rPr>
              <a:t> </a:t>
            </a:r>
            <a:endParaRPr lang="fr-FR" altLang="fr-FR" dirty="0" smtClean="0">
              <a:solidFill>
                <a:srgbClr val="000000"/>
              </a:solidFill>
              <a:latin typeface="Calibri" panose="020F0502020204030204" pitchFamily="34" charset="0"/>
            </a:endParaRPr>
          </a:p>
          <a:p>
            <a:pPr algn="just" defTabSz="457200" eaLnBrk="1" hangingPunct="1">
              <a:lnSpc>
                <a:spcPct val="107000"/>
              </a:lnSpc>
              <a:spcAft>
                <a:spcPts val="600"/>
              </a:spcAft>
            </a:pPr>
            <a:endParaRPr lang="fr-FR" altLang="fr-FR" dirty="0" smtClean="0">
              <a:solidFill>
                <a:srgbClr val="000000"/>
              </a:solidFill>
              <a:latin typeface="Calibri" panose="020F0502020204030204" pitchFamily="34" charset="0"/>
            </a:endParaRPr>
          </a:p>
          <a:p>
            <a:pPr algn="just" defTabSz="457200" eaLnBrk="1" hangingPunct="1">
              <a:lnSpc>
                <a:spcPct val="107000"/>
              </a:lnSpc>
              <a:spcAft>
                <a:spcPts val="600"/>
              </a:spcAft>
              <a:buFontTx/>
              <a:buChar char="-"/>
            </a:pPr>
            <a:r>
              <a:rPr lang="fr-FR" altLang="fr-FR" dirty="0" smtClean="0">
                <a:solidFill>
                  <a:srgbClr val="000000"/>
                </a:solidFill>
                <a:latin typeface="Calibri" panose="020F0502020204030204" pitchFamily="34" charset="0"/>
              </a:rPr>
              <a:t>PP </a:t>
            </a:r>
            <a:r>
              <a:rPr lang="fr-FR" altLang="fr-FR" dirty="0">
                <a:solidFill>
                  <a:srgbClr val="000000"/>
                </a:solidFill>
                <a:latin typeface="Calibri" panose="020F0502020204030204" pitchFamily="34" charset="0"/>
              </a:rPr>
              <a:t>exerçant une activité industrielle, </a:t>
            </a:r>
            <a:r>
              <a:rPr lang="fr-FR" altLang="fr-FR" dirty="0" smtClean="0">
                <a:solidFill>
                  <a:srgbClr val="000000"/>
                </a:solidFill>
                <a:latin typeface="Calibri" panose="020F0502020204030204" pitchFamily="34" charset="0"/>
              </a:rPr>
              <a:t>de services , commerciale et artisanale </a:t>
            </a:r>
            <a:r>
              <a:rPr lang="fr-FR" altLang="fr-FR" b="1" dirty="0" smtClean="0">
                <a:solidFill>
                  <a:srgbClr val="0070C0"/>
                </a:solidFill>
                <a:latin typeface="Calibri" panose="020F0502020204030204" pitchFamily="34" charset="0"/>
              </a:rPr>
              <a:t>BIC</a:t>
            </a:r>
            <a:r>
              <a:rPr lang="fr-FR" altLang="fr-FR" dirty="0" smtClean="0">
                <a:solidFill>
                  <a:srgbClr val="000000"/>
                </a:solidFill>
                <a:latin typeface="Calibri" panose="020F0502020204030204" pitchFamily="34" charset="0"/>
              </a:rPr>
              <a:t>, dont </a:t>
            </a:r>
            <a:r>
              <a:rPr lang="fr-FR" altLang="fr-FR" dirty="0">
                <a:solidFill>
                  <a:srgbClr val="000000"/>
                </a:solidFill>
                <a:latin typeface="Calibri" panose="020F0502020204030204" pitchFamily="34" charset="0"/>
              </a:rPr>
              <a:t>le CA annuel  n’excède </a:t>
            </a:r>
            <a:r>
              <a:rPr lang="fr-FR" altLang="fr-FR" dirty="0" smtClean="0">
                <a:solidFill>
                  <a:srgbClr val="000000"/>
                </a:solidFill>
                <a:latin typeface="Calibri" panose="020F0502020204030204" pitchFamily="34" charset="0"/>
              </a:rPr>
              <a:t>pas </a:t>
            </a:r>
            <a:r>
              <a:rPr lang="fr-FR" altLang="fr-FR" dirty="0">
                <a:solidFill>
                  <a:srgbClr val="000000"/>
                </a:solidFill>
                <a:latin typeface="Calibri" panose="020F0502020204030204" pitchFamily="34" charset="0"/>
              </a:rPr>
              <a:t>8</a:t>
            </a:r>
            <a:r>
              <a:rPr lang="fr-FR" altLang="fr-FR" dirty="0" smtClean="0">
                <a:solidFill>
                  <a:srgbClr val="000000"/>
                </a:solidFill>
                <a:latin typeface="Calibri" panose="020F0502020204030204" pitchFamily="34" charset="0"/>
              </a:rPr>
              <a:t>.000.000 DA/an;</a:t>
            </a:r>
          </a:p>
          <a:p>
            <a:pPr algn="just" defTabSz="457200" eaLnBrk="1" hangingPunct="1">
              <a:lnSpc>
                <a:spcPct val="107000"/>
              </a:lnSpc>
              <a:spcAft>
                <a:spcPts val="600"/>
              </a:spcAft>
              <a:buFontTx/>
              <a:buChar char="-"/>
            </a:pPr>
            <a:r>
              <a:rPr lang="fr-FR" altLang="fr-FR" dirty="0" smtClean="0">
                <a:solidFill>
                  <a:srgbClr val="000000"/>
                </a:solidFill>
                <a:latin typeface="Calibri" panose="020F0502020204030204" pitchFamily="34" charset="0"/>
              </a:rPr>
              <a:t> Professions libérales </a:t>
            </a:r>
            <a:r>
              <a:rPr lang="fr-FR" altLang="fr-FR" b="1" dirty="0" smtClean="0">
                <a:solidFill>
                  <a:srgbClr val="0070C0"/>
                </a:solidFill>
                <a:latin typeface="Calibri" panose="020F0502020204030204" pitchFamily="34" charset="0"/>
              </a:rPr>
              <a:t>BNC</a:t>
            </a:r>
            <a:r>
              <a:rPr lang="fr-FR" altLang="fr-FR" dirty="0" smtClean="0">
                <a:solidFill>
                  <a:srgbClr val="000000"/>
                </a:solidFill>
                <a:latin typeface="Calibri" panose="020F0502020204030204" pitchFamily="34" charset="0"/>
              </a:rPr>
              <a:t>, dont les recettes professionnelles annuelles n’excèdent pas </a:t>
            </a:r>
            <a:r>
              <a:rPr lang="fr-FR" altLang="fr-FR" dirty="0">
                <a:solidFill>
                  <a:srgbClr val="000000"/>
                </a:solidFill>
                <a:latin typeface="Calibri" panose="020F0502020204030204" pitchFamily="34" charset="0"/>
              </a:rPr>
              <a:t>8</a:t>
            </a:r>
            <a:r>
              <a:rPr lang="fr-FR" altLang="fr-FR" dirty="0" smtClean="0">
                <a:solidFill>
                  <a:srgbClr val="000000"/>
                </a:solidFill>
                <a:latin typeface="Calibri" panose="020F0502020204030204" pitchFamily="34" charset="0"/>
              </a:rPr>
              <a:t>.000.000 DA . </a:t>
            </a:r>
          </a:p>
          <a:p>
            <a:pPr algn="just" defTabSz="457200" eaLnBrk="1" hangingPunct="1">
              <a:lnSpc>
                <a:spcPct val="107000"/>
              </a:lnSpc>
              <a:spcAft>
                <a:spcPts val="600"/>
              </a:spcAft>
              <a:buFontTx/>
              <a:buChar char="-"/>
            </a:pPr>
            <a:r>
              <a:rPr lang="fr-FR" altLang="fr-FR" b="1" dirty="0" smtClean="0">
                <a:solidFill>
                  <a:srgbClr val="0070C0"/>
                </a:solidFill>
                <a:latin typeface="Calibri" panose="020F0502020204030204" pitchFamily="34" charset="0"/>
              </a:rPr>
              <a:t>LF 2023 : </a:t>
            </a:r>
            <a:r>
              <a:rPr lang="fr-FR" altLang="fr-FR" b="1" dirty="0" smtClean="0">
                <a:solidFill>
                  <a:srgbClr val="00B050"/>
                </a:solidFill>
                <a:latin typeface="Calibri" panose="020F0502020204030204" pitchFamily="34" charset="0"/>
              </a:rPr>
              <a:t>Activités auto-entrepreneur</a:t>
            </a:r>
          </a:p>
          <a:p>
            <a:pPr algn="just" defTabSz="457200" eaLnBrk="1" hangingPunct="1">
              <a:lnSpc>
                <a:spcPct val="107000"/>
              </a:lnSpc>
              <a:spcAft>
                <a:spcPts val="600"/>
              </a:spcAft>
            </a:pPr>
            <a:r>
              <a:rPr lang="fr-FR" altLang="fr-FR" b="1" dirty="0" smtClean="0">
                <a:solidFill>
                  <a:srgbClr val="0070C0"/>
                </a:solidFill>
                <a:latin typeface="Calibri" panose="020F0502020204030204" pitchFamily="34" charset="0"/>
              </a:rPr>
              <a:t>-LF 2024: </a:t>
            </a:r>
            <a:r>
              <a:rPr lang="fr-FR" altLang="fr-FR" b="1" dirty="0" smtClean="0">
                <a:solidFill>
                  <a:srgbClr val="00B050"/>
                </a:solidFill>
                <a:latin typeface="Calibri" panose="020F0502020204030204" pitchFamily="34" charset="0"/>
              </a:rPr>
              <a:t>Sociétés civiles professionnelles</a:t>
            </a:r>
            <a:endParaRPr lang="fr-FR" altLang="fr-FR" b="1" dirty="0">
              <a:solidFill>
                <a:srgbClr val="00B050"/>
              </a:solidFill>
              <a:latin typeface="Calibri" panose="020F0502020204030204" pitchFamily="34" charset="0"/>
            </a:endParaRPr>
          </a:p>
        </p:txBody>
      </p:sp>
      <p:grpSp>
        <p:nvGrpSpPr>
          <p:cNvPr id="2" name="Groupe 16">
            <a:extLst>
              <a:ext uri="{FF2B5EF4-FFF2-40B4-BE49-F238E27FC236}">
                <a16:creationId xmlns:a16="http://schemas.microsoft.com/office/drawing/2014/main" id="{2D44614B-7DB1-4091-8610-674E05A25697}"/>
              </a:ext>
            </a:extLst>
          </p:cNvPr>
          <p:cNvGrpSpPr>
            <a:grpSpLocks/>
          </p:cNvGrpSpPr>
          <p:nvPr/>
        </p:nvGrpSpPr>
        <p:grpSpPr bwMode="auto">
          <a:xfrm>
            <a:off x="1515685" y="3636602"/>
            <a:ext cx="8621091" cy="2255233"/>
            <a:chOff x="2165907" y="3385887"/>
            <a:chExt cx="7797079" cy="3003150"/>
          </a:xfrm>
        </p:grpSpPr>
        <p:sp>
          <p:nvSpPr>
            <p:cNvPr id="158724" name="Rectangle 3">
              <a:extLst>
                <a:ext uri="{FF2B5EF4-FFF2-40B4-BE49-F238E27FC236}">
                  <a16:creationId xmlns:a16="http://schemas.microsoft.com/office/drawing/2014/main" id="{7D0EDA9E-3BD8-45D9-8204-C25577A5C447}"/>
                </a:ext>
              </a:extLst>
            </p:cNvPr>
            <p:cNvSpPr>
              <a:spLocks noChangeArrowheads="1"/>
            </p:cNvSpPr>
            <p:nvPr/>
          </p:nvSpPr>
          <p:spPr bwMode="auto">
            <a:xfrm>
              <a:off x="5821250" y="3385887"/>
              <a:ext cx="4141736" cy="300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dirty="0">
                  <a:solidFill>
                    <a:srgbClr val="000000"/>
                  </a:solidFill>
                  <a:latin typeface="Calibri" panose="020F0502020204030204" pitchFamily="34" charset="0"/>
                </a:rPr>
                <a:t>Option au régime réel</a:t>
              </a:r>
            </a:p>
            <a:p>
              <a:pPr defTabSz="457200" eaLnBrk="1" hangingPunct="1">
                <a:lnSpc>
                  <a:spcPct val="107000"/>
                </a:lnSpc>
                <a:spcAft>
                  <a:spcPts val="600"/>
                </a:spcAft>
              </a:pPr>
              <a:r>
                <a:rPr lang="fr-FR" altLang="fr-FR" dirty="0">
                  <a:solidFill>
                    <a:srgbClr val="000000"/>
                  </a:solidFill>
                  <a:latin typeface="Calibri" panose="020F0502020204030204" pitchFamily="34" charset="0"/>
                </a:rPr>
                <a:t>PM (IBS)</a:t>
              </a:r>
            </a:p>
            <a:p>
              <a:pPr defTabSz="457200" eaLnBrk="1" hangingPunct="1">
                <a:lnSpc>
                  <a:spcPct val="107000"/>
                </a:lnSpc>
                <a:spcAft>
                  <a:spcPts val="600"/>
                </a:spcAft>
              </a:pPr>
              <a:r>
                <a:rPr lang="fr-FR" altLang="fr-FR" dirty="0" smtClean="0">
                  <a:solidFill>
                    <a:srgbClr val="000000"/>
                  </a:solidFill>
                  <a:latin typeface="Calibri" panose="020F0502020204030204" pitchFamily="34" charset="0"/>
                </a:rPr>
                <a:t>BIC (CA&gt; 8.000.000) </a:t>
              </a:r>
              <a:endParaRPr lang="fr-FR" altLang="fr-FR" dirty="0">
                <a:solidFill>
                  <a:srgbClr val="000000"/>
                </a:solidFill>
                <a:latin typeface="Calibri" panose="020F0502020204030204" pitchFamily="34" charset="0"/>
              </a:endParaRPr>
            </a:p>
            <a:p>
              <a:pPr defTabSz="457200" eaLnBrk="1" hangingPunct="1">
                <a:lnSpc>
                  <a:spcPct val="107000"/>
                </a:lnSpc>
                <a:spcAft>
                  <a:spcPts val="600"/>
                </a:spcAft>
              </a:pPr>
              <a:r>
                <a:rPr lang="fr-FR" altLang="fr-FR" dirty="0" smtClean="0">
                  <a:solidFill>
                    <a:srgbClr val="000000"/>
                  </a:solidFill>
                  <a:latin typeface="Calibri" panose="020F0502020204030204" pitchFamily="34" charset="0"/>
                </a:rPr>
                <a:t>BNC </a:t>
              </a:r>
              <a:r>
                <a:rPr lang="fr-FR" altLang="fr-FR" dirty="0">
                  <a:solidFill>
                    <a:srgbClr val="000000"/>
                  </a:solidFill>
                  <a:latin typeface="Calibri" panose="020F0502020204030204" pitchFamily="34" charset="0"/>
                </a:rPr>
                <a:t>(CA&gt; 8</a:t>
              </a:r>
              <a:r>
                <a:rPr lang="fr-FR" altLang="fr-FR" dirty="0" smtClean="0">
                  <a:solidFill>
                    <a:srgbClr val="000000"/>
                  </a:solidFill>
                  <a:latin typeface="Calibri" panose="020F0502020204030204" pitchFamily="34" charset="0"/>
                </a:rPr>
                <a:t>.000.000</a:t>
              </a:r>
              <a:r>
                <a:rPr lang="fr-FR" altLang="fr-FR" dirty="0">
                  <a:solidFill>
                    <a:srgbClr val="000000"/>
                  </a:solidFill>
                  <a:latin typeface="Calibri" panose="020F0502020204030204" pitchFamily="34" charset="0"/>
                </a:rPr>
                <a:t>)</a:t>
              </a:r>
            </a:p>
            <a:p>
              <a:pPr defTabSz="457200" eaLnBrk="1" hangingPunct="1">
                <a:lnSpc>
                  <a:spcPct val="107000"/>
                </a:lnSpc>
                <a:spcAft>
                  <a:spcPts val="600"/>
                </a:spcAft>
              </a:pPr>
              <a:r>
                <a:rPr lang="fr-FR" altLang="fr-FR" dirty="0">
                  <a:solidFill>
                    <a:srgbClr val="000000"/>
                  </a:solidFill>
                  <a:latin typeface="Calibri" panose="020F0502020204030204" pitchFamily="34" charset="0"/>
                </a:rPr>
                <a:t>Certaines activités (08) </a:t>
              </a:r>
              <a:endParaRPr lang="fr-FR" altLang="fr-FR" dirty="0" smtClean="0">
                <a:solidFill>
                  <a:srgbClr val="000000"/>
                </a:solidFill>
                <a:latin typeface="Calibri" panose="020F0502020204030204" pitchFamily="34" charset="0"/>
              </a:endParaRPr>
            </a:p>
            <a:p>
              <a:pPr defTabSz="457200" eaLnBrk="1" hangingPunct="1">
                <a:lnSpc>
                  <a:spcPct val="107000"/>
                </a:lnSpc>
                <a:spcAft>
                  <a:spcPts val="600"/>
                </a:spcAft>
              </a:pPr>
              <a:r>
                <a:rPr lang="fr-FR" altLang="fr-FR" b="1" dirty="0" smtClean="0">
                  <a:solidFill>
                    <a:srgbClr val="00B050"/>
                  </a:solidFill>
                  <a:latin typeface="Calibri" panose="020F0502020204030204" pitchFamily="34" charset="0"/>
                </a:rPr>
                <a:t>LF 2025: autres nouvelles activités</a:t>
              </a:r>
              <a:endParaRPr lang="fr-FR" altLang="fr-FR" dirty="0">
                <a:solidFill>
                  <a:srgbClr val="00B050"/>
                </a:solidFill>
                <a:latin typeface="Calibri" panose="020F0502020204030204" pitchFamily="34" charset="0"/>
              </a:endParaRPr>
            </a:p>
          </p:txBody>
        </p:sp>
        <p:sp>
          <p:nvSpPr>
            <p:cNvPr id="158725" name="Rectangle 5">
              <a:extLst>
                <a:ext uri="{FF2B5EF4-FFF2-40B4-BE49-F238E27FC236}">
                  <a16:creationId xmlns:a16="http://schemas.microsoft.com/office/drawing/2014/main" id="{0D83DDAA-8A35-4553-A5D6-226F6C14C0C8}"/>
                </a:ext>
              </a:extLst>
            </p:cNvPr>
            <p:cNvSpPr>
              <a:spLocks noChangeArrowheads="1"/>
            </p:cNvSpPr>
            <p:nvPr/>
          </p:nvSpPr>
          <p:spPr bwMode="auto">
            <a:xfrm>
              <a:off x="2165907" y="4183798"/>
              <a:ext cx="2167612" cy="50009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a:solidFill>
                    <a:srgbClr val="000000"/>
                  </a:solidFill>
                  <a:latin typeface="Calibri" panose="020F0502020204030204" pitchFamily="34" charset="0"/>
                </a:rPr>
                <a:t>-Excusions de l’IFU </a:t>
              </a:r>
              <a:endParaRPr lang="fr-FR" altLang="fr-FR" dirty="0">
                <a:solidFill>
                  <a:srgbClr val="000000"/>
                </a:solidFill>
                <a:latin typeface="Calibri" panose="020F0502020204030204" pitchFamily="34" charset="0"/>
              </a:endParaRPr>
            </a:p>
          </p:txBody>
        </p:sp>
        <p:cxnSp>
          <p:nvCxnSpPr>
            <p:cNvPr id="8" name="Connecteur droit 7">
              <a:extLst>
                <a:ext uri="{FF2B5EF4-FFF2-40B4-BE49-F238E27FC236}">
                  <a16:creationId xmlns:a16="http://schemas.microsoft.com/office/drawing/2014/main" id="{AE3EC158-9497-4932-B0FD-9EA14689DE8A}"/>
                </a:ext>
              </a:extLst>
            </p:cNvPr>
            <p:cNvCxnSpPr>
              <a:stCxn id="158725" idx="3"/>
            </p:cNvCxnSpPr>
            <p:nvPr/>
          </p:nvCxnSpPr>
          <p:spPr>
            <a:xfrm flipV="1">
              <a:off x="4333519" y="3593058"/>
              <a:ext cx="1488910" cy="84079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9D72D015-C23D-4012-9ECB-C9FC0B837450}"/>
                </a:ext>
              </a:extLst>
            </p:cNvPr>
            <p:cNvCxnSpPr>
              <a:stCxn id="158725" idx="3"/>
            </p:cNvCxnSpPr>
            <p:nvPr/>
          </p:nvCxnSpPr>
          <p:spPr>
            <a:xfrm flipV="1">
              <a:off x="4333519" y="4171322"/>
              <a:ext cx="1424426" cy="262525"/>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D4CCEAA3-58CB-4E5D-84AD-553B5F4783D2}"/>
                </a:ext>
              </a:extLst>
            </p:cNvPr>
            <p:cNvCxnSpPr/>
            <p:nvPr/>
          </p:nvCxnSpPr>
          <p:spPr>
            <a:xfrm>
              <a:off x="4342194" y="4375865"/>
              <a:ext cx="1464066" cy="265153"/>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7856AD7C-A7AD-4836-AD06-A2DEBC8DF72E}"/>
                </a:ext>
              </a:extLst>
            </p:cNvPr>
            <p:cNvCxnSpPr>
              <a:stCxn id="158725" idx="3"/>
            </p:cNvCxnSpPr>
            <p:nvPr/>
          </p:nvCxnSpPr>
          <p:spPr>
            <a:xfrm>
              <a:off x="4333519" y="4433847"/>
              <a:ext cx="1514359" cy="678385"/>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3359DC64-512C-4FFF-A1A2-FD6DD2B82BCF}"/>
                </a:ext>
              </a:extLst>
            </p:cNvPr>
            <p:cNvCxnSpPr>
              <a:stCxn id="158725" idx="3"/>
            </p:cNvCxnSpPr>
            <p:nvPr/>
          </p:nvCxnSpPr>
          <p:spPr>
            <a:xfrm>
              <a:off x="4333519" y="4433847"/>
              <a:ext cx="1439415" cy="1139614"/>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3359DC64-512C-4FFF-A1A2-FD6DD2B82BCF}"/>
                </a:ext>
              </a:extLst>
            </p:cNvPr>
            <p:cNvCxnSpPr/>
            <p:nvPr/>
          </p:nvCxnSpPr>
          <p:spPr>
            <a:xfrm>
              <a:off x="4381835" y="4427143"/>
              <a:ext cx="1376110" cy="166553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785447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3C945-B58E-4D69-B4A9-3632867EA320}"/>
              </a:ext>
            </a:extLst>
          </p:cNvPr>
          <p:cNvSpPr/>
          <p:nvPr/>
        </p:nvSpPr>
        <p:spPr>
          <a:xfrm>
            <a:off x="4415246" y="2660650"/>
            <a:ext cx="6230983" cy="2836546"/>
          </a:xfrm>
          <a:prstGeom prst="rect">
            <a:avLst/>
          </a:prstGeom>
        </p:spPr>
        <p:txBody>
          <a:bodyPr wrap="square">
            <a:spAutoFit/>
          </a:bodyPr>
          <a:lstStyle/>
          <a:p>
            <a:pPr defTabSz="457200">
              <a:lnSpc>
                <a:spcPct val="107000"/>
              </a:lnSpc>
              <a:spcAft>
                <a:spcPts val="600"/>
              </a:spcAft>
              <a:defRPr/>
            </a:pPr>
            <a:r>
              <a:rPr lang="fr-FR" b="1"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Promotion immobilière et </a:t>
            </a:r>
            <a:r>
              <a:rPr lang="fr-FR" dirty="0" smtClean="0">
                <a:solidFill>
                  <a:srgbClr val="000000"/>
                </a:solidFill>
                <a:ea typeface="Calibri" panose="020F0502020204030204" pitchFamily="34" charset="0"/>
              </a:rPr>
              <a:t>lotissement de terrains;</a:t>
            </a:r>
            <a:endParaRPr lang="fr-FR" dirty="0">
              <a:solidFill>
                <a:srgbClr val="000000"/>
              </a:solidFill>
              <a:ea typeface="Calibri" panose="020F0502020204030204" pitchFamily="34" charset="0"/>
            </a:endParaRP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Importation/revente</a:t>
            </a: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Commerce de gros (définition fisc) </a:t>
            </a: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Concessionnaires</a:t>
            </a: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Établissements de santé et laboratoires </a:t>
            </a: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Restauration et hôtellerie classées</a:t>
            </a:r>
          </a:p>
          <a:p>
            <a:pPr marL="257175" indent="-257175" defTabSz="457200">
              <a:lnSpc>
                <a:spcPct val="107000"/>
              </a:lnSpc>
              <a:buFont typeface="+mj-lt"/>
              <a:buAutoNum type="arabicPeriod"/>
              <a:defRPr/>
            </a:pPr>
            <a:r>
              <a:rPr lang="fr-FR" dirty="0">
                <a:solidFill>
                  <a:srgbClr val="000000"/>
                </a:solidFill>
                <a:ea typeface="Calibri" panose="020F0502020204030204" pitchFamily="34" charset="0"/>
              </a:rPr>
              <a:t>Affineurs, fabricants et marchants de métaux précieux </a:t>
            </a:r>
          </a:p>
          <a:p>
            <a:pPr marL="257175" indent="-257175" defTabSz="457200">
              <a:lnSpc>
                <a:spcPct val="107000"/>
              </a:lnSpc>
              <a:spcAft>
                <a:spcPts val="600"/>
              </a:spcAft>
              <a:buFont typeface="+mj-lt"/>
              <a:buAutoNum type="arabicPeriod"/>
              <a:defRPr/>
            </a:pPr>
            <a:r>
              <a:rPr lang="fr-FR" dirty="0">
                <a:solidFill>
                  <a:srgbClr val="000000"/>
                </a:solidFill>
                <a:ea typeface="Calibri" panose="020F0502020204030204" pitchFamily="34" charset="0"/>
              </a:rPr>
              <a:t>BTP  (définition fisc) </a:t>
            </a:r>
            <a:endParaRPr lang="fr-FR" dirty="0" smtClean="0">
              <a:solidFill>
                <a:srgbClr val="000000"/>
              </a:solidFill>
              <a:ea typeface="Calibri" panose="020F0502020204030204" pitchFamily="34" charset="0"/>
            </a:endParaRPr>
          </a:p>
        </p:txBody>
      </p:sp>
      <p:sp>
        <p:nvSpPr>
          <p:cNvPr id="159747" name="Rectangle 4">
            <a:extLst>
              <a:ext uri="{FF2B5EF4-FFF2-40B4-BE49-F238E27FC236}">
                <a16:creationId xmlns:a16="http://schemas.microsoft.com/office/drawing/2014/main" id="{3FCE5D49-61CA-4B7A-9003-27C0488E6544}"/>
              </a:ext>
            </a:extLst>
          </p:cNvPr>
          <p:cNvSpPr>
            <a:spLocks noChangeArrowheads="1"/>
          </p:cNvSpPr>
          <p:nvPr/>
        </p:nvSpPr>
        <p:spPr bwMode="auto">
          <a:xfrm>
            <a:off x="2968625" y="2384425"/>
            <a:ext cx="362740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hangingPunct="1">
              <a:lnSpc>
                <a:spcPct val="107000"/>
              </a:lnSpc>
              <a:spcAft>
                <a:spcPts val="600"/>
              </a:spcAft>
            </a:pPr>
            <a:r>
              <a:rPr lang="fr-FR" altLang="fr-FR" b="1" dirty="0" smtClean="0">
                <a:solidFill>
                  <a:srgbClr val="000000"/>
                </a:solidFill>
                <a:latin typeface="Calibri" panose="020F0502020204030204" pitchFamily="34" charset="0"/>
              </a:rPr>
              <a:t>08 activités exclues de l’IFU (2024) </a:t>
            </a:r>
            <a:r>
              <a:rPr lang="fr-FR" altLang="fr-FR" b="1" dirty="0">
                <a:solidFill>
                  <a:srgbClr val="000000"/>
                </a:solidFill>
                <a:latin typeface="Calibri" panose="020F0502020204030204" pitchFamily="34" charset="0"/>
              </a:rPr>
              <a:t> :</a:t>
            </a:r>
            <a:endParaRPr lang="fr-FR" altLang="fr-FR" dirty="0">
              <a:solidFill>
                <a:srgbClr val="000000"/>
              </a:solidFill>
              <a:latin typeface="Calibri" panose="020F0502020204030204" pitchFamily="34" charset="0"/>
            </a:endParaRPr>
          </a:p>
        </p:txBody>
      </p:sp>
      <p:sp>
        <p:nvSpPr>
          <p:cNvPr id="6" name="Flèche à angle droit 5">
            <a:extLst>
              <a:ext uri="{FF2B5EF4-FFF2-40B4-BE49-F238E27FC236}">
                <a16:creationId xmlns:a16="http://schemas.microsoft.com/office/drawing/2014/main" id="{78C9DA95-87AD-41E2-9E60-59AA828DE011}"/>
              </a:ext>
            </a:extLst>
          </p:cNvPr>
          <p:cNvSpPr/>
          <p:nvPr/>
        </p:nvSpPr>
        <p:spPr>
          <a:xfrm rot="5400000">
            <a:off x="3325814" y="3090864"/>
            <a:ext cx="1317625" cy="6699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4023757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édi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27564</TotalTime>
  <Words>5249</Words>
  <Application>Microsoft Office PowerPoint</Application>
  <PresentationFormat>Grand écran</PresentationFormat>
  <Paragraphs>1743</Paragraphs>
  <Slides>176</Slides>
  <Notes>2</Notes>
  <HiddenSlides>0</HiddenSlides>
  <MMClips>0</MMClips>
  <ScaleCrop>false</ScaleCrop>
  <HeadingPairs>
    <vt:vector size="6" baseType="variant">
      <vt:variant>
        <vt:lpstr>Polices utilisées</vt:lpstr>
      </vt:variant>
      <vt:variant>
        <vt:i4>14</vt:i4>
      </vt:variant>
      <vt:variant>
        <vt:lpstr>Thème</vt:lpstr>
      </vt:variant>
      <vt:variant>
        <vt:i4>5</vt:i4>
      </vt:variant>
      <vt:variant>
        <vt:lpstr>Titres des diapositives</vt:lpstr>
      </vt:variant>
      <vt:variant>
        <vt:i4>176</vt:i4>
      </vt:variant>
    </vt:vector>
  </HeadingPairs>
  <TitlesOfParts>
    <vt:vector size="195" baseType="lpstr">
      <vt:lpstr>Arial</vt:lpstr>
      <vt:lpstr>Book Antiqua</vt:lpstr>
      <vt:lpstr>Calibri</vt:lpstr>
      <vt:lpstr>Comic Sans MS</vt:lpstr>
      <vt:lpstr>Constantia</vt:lpstr>
      <vt:lpstr>Gill Sans MT</vt:lpstr>
      <vt:lpstr>Majalla UI</vt:lpstr>
      <vt:lpstr>Perpetua</vt:lpstr>
      <vt:lpstr>Times New Roman</vt:lpstr>
      <vt:lpstr>Trebuchet MS</vt:lpstr>
      <vt:lpstr>Verdana</vt:lpstr>
      <vt:lpstr>Wingdings</vt:lpstr>
      <vt:lpstr>Wingdings 2</vt:lpstr>
      <vt:lpstr>Wingdings 3</vt:lpstr>
      <vt:lpstr>Solstice</vt:lpstr>
      <vt:lpstr>1_Facette</vt:lpstr>
      <vt:lpstr>Diseño predeterminado</vt:lpstr>
      <vt:lpstr>Thème Office</vt:lpstr>
      <vt:lpstr>Médian</vt:lpstr>
      <vt:lpstr>Présentation PowerPoint</vt:lpstr>
      <vt:lpstr> </vt:lpstr>
      <vt:lpstr>Présentation PowerPoint</vt:lpstr>
      <vt:lpstr>Présentation PowerPoint</vt:lpstr>
      <vt:lpstr>Présentation PowerPoint</vt:lpstr>
      <vt:lpstr>Objectifs socio-économique de la LF 2025</vt:lpstr>
      <vt:lpstr>        - Indicateurs macro-économiques 2025-2027 :        </vt:lpstr>
      <vt:lpstr>       -Croissance économique sectorielle 2025-2027 :       </vt:lpstr>
      <vt:lpstr>Présentation PowerPoint</vt:lpstr>
      <vt:lpstr>Présentation PowerPoint</vt:lpstr>
      <vt:lpstr>Présentation PowerPoint</vt:lpstr>
      <vt:lpstr>Présentation PowerPoint</vt:lpstr>
      <vt:lpstr>Présentation PowerPoint</vt:lpstr>
      <vt:lpstr>        - Equilibre budgétaire CBMT 2025-2027 :        </vt:lpstr>
      <vt:lpstr>Equilibre budgétaire 2025</vt:lpstr>
      <vt:lpstr>Equilibre budgétaire 2025</vt:lpstr>
      <vt:lpstr>Equilibre budgétaire 2025</vt:lpstr>
      <vt:lpstr>                  I et T affectés aux CL totalement ou partiellement (état E) :  546 mds DA     dont : IFU 49,57, vignette auto: 14,26 , TPP 195,23, TLS/TRC 0,49, TLS/Mines 0,51, TF 2,54, TH 10,54, taxes minières 9,4           </vt:lpstr>
      <vt:lpstr>Taxes parafiscales (état F)</vt:lpstr>
      <vt:lpstr>      -Estimation des dépenses implicites: coût budgétaire des exonérations (616,5)       </vt:lpstr>
      <vt:lpstr>Ressources caisses SS (en mds DA)</vt:lpstr>
      <vt:lpstr> Taux de cotisation CNAS (part patronale et part ouvrière)</vt:lpstr>
      <vt:lpstr>Présentation PowerPoint</vt:lpstr>
      <vt:lpstr>Estimation  de la pression fiscale 2025</vt:lpstr>
      <vt:lpstr>Présentation PowerPoint</vt:lpstr>
      <vt:lpstr>Présentation PowerPoint</vt:lpstr>
      <vt:lpstr>Présentation PowerPoint</vt:lpstr>
      <vt:lpstr>Présentation PowerPoint</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Présentation PowerPoint</vt:lpstr>
      <vt:lpstr>Présentation PowerPoint</vt:lpstr>
      <vt:lpstr>Passage du RC au RF : Tab n°09 de la liasse Fisc</vt:lpstr>
      <vt:lpstr>Présentation PowerPoint</vt:lpstr>
      <vt:lpstr>Présentation PowerPoint</vt:lpstr>
      <vt:lpstr>  LF 2022: Tableau synthétique de révision des seuils de déductibilité des charges   </vt:lpstr>
      <vt:lpstr>  LF 2022: Tableau synthétique de révision des seuils de déductibilité des charges   </vt:lpstr>
      <vt:lpstr>Présentation PowerPoint</vt:lpstr>
      <vt:lpstr>Présentation PowerPoint</vt:lpstr>
      <vt:lpstr>Présentation PowerPoint</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Art 15 LF 2024 et Art. 231 bis à 231 undecies CIDTA</vt:lpstr>
      <vt:lpstr>Art 15 LF 2024 et Art. 231 bis à 231 undecies CIDTA</vt:lpstr>
      <vt:lpstr>Art 15 LF 2024 et Art. 231 bis à 231 undecies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Dispositions fiscales : CIDTA</vt:lpstr>
      <vt:lpstr>Présentation PowerPoint</vt:lpstr>
      <vt:lpstr>Dispositions fiscales : CT</vt:lpstr>
      <vt:lpstr>Dispositions fiscales : CT</vt:lpstr>
      <vt:lpstr>Dispositions fiscales : CT</vt:lpstr>
      <vt:lpstr>Dispositions fiscales : CT</vt:lpstr>
      <vt:lpstr>Dispositions fiscales : CT</vt:lpstr>
      <vt:lpstr>Dispositions fiscales : CT</vt:lpstr>
      <vt:lpstr>Dispositions fiscales : CT</vt:lpstr>
      <vt:lpstr>Dispositions fiscales : CT</vt:lpstr>
      <vt:lpstr>Dispositions fiscales : CT</vt:lpstr>
      <vt:lpstr>Dispositions fiscales : CT</vt:lpstr>
      <vt:lpstr>Présentation PowerPoint</vt:lpstr>
      <vt:lpstr>Dispositions fiscales : CTCA (TVA)</vt:lpstr>
      <vt:lpstr>Dispositions fiscales : CTCA (TVA)</vt:lpstr>
      <vt:lpstr>Dispositions fiscales : CTCA (TVA)</vt:lpstr>
      <vt:lpstr>Dispositions fiscales : CTCA (TVA)</vt:lpstr>
      <vt:lpstr>Présentation PowerPoint</vt:lpstr>
      <vt:lpstr>Dispositions fiscales : CPF</vt:lpstr>
      <vt:lpstr>Dispositions fiscales : CPF</vt:lpstr>
      <vt:lpstr>Dispositions fiscales : CPF</vt:lpstr>
      <vt:lpstr>Présentation PowerPoint</vt:lpstr>
      <vt:lpstr>Présentation PowerPoint</vt:lpstr>
      <vt:lpstr>Présentation PowerPoint</vt:lpstr>
      <vt:lpstr>Présentation PowerPoint</vt:lpstr>
      <vt:lpstr>Présentation PowerPoint</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Dispositions fiscales : CPF</vt:lpstr>
      <vt:lpstr>Présentation PowerPoint</vt:lpstr>
      <vt:lpstr>Présentation PowerPoint</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Dispositions fiscales diverses </vt:lpstr>
      <vt:lpstr>Présentation PowerPoint</vt:lpstr>
      <vt:lpstr>Dispositions diverses </vt:lpstr>
      <vt:lpstr>Dispositions diverses </vt:lpstr>
      <vt:lpstr>Dispositions diverses </vt:lpstr>
      <vt:lpstr>Dispositions diverses </vt:lpstr>
      <vt:lpstr>Dispositions diverses </vt:lpstr>
      <vt:lpstr>Dispositions diverses </vt:lpstr>
      <vt:lpstr>Dispositions diverses </vt:lpstr>
      <vt:lpstr>Dispositions diverses </vt:lpstr>
      <vt:lpstr>Dispositions diverses </vt:lpstr>
      <vt:lpstr>          Art 113 LF 2024 et Art. 111 LF 2018 (obligation d’ installation TPE) </vt:lpstr>
      <vt:lpstr>Dispositions diverses </vt:lpstr>
      <vt:lpstr> </vt:lpstr>
      <vt:lpstr> </vt:lpstr>
      <vt:lpstr> </vt:lpstr>
      <vt:lpstr> </vt:lpstr>
      <vt:lpstr>Dispositions diverses </vt:lpstr>
      <vt:lpstr>Présentation PowerPoint</vt:lpstr>
      <vt:lpstr>Présentation PowerPoint</vt:lpstr>
      <vt:lpstr>Présentation PowerPoint</vt:lpstr>
      <vt:lpstr>Présentation PowerPoint</vt:lpstr>
      <vt:lpstr>Dispositions diverses </vt:lpstr>
      <vt:lpstr>Dispositions diverses </vt:lpstr>
      <vt:lpstr>Dispositions diverses </vt:lpstr>
      <vt:lpstr>Dispositions diverses </vt:lpstr>
      <vt:lpstr>Présentation PowerPoint</vt:lpstr>
      <vt:lpstr>Présentation PowerPoint</vt:lpstr>
      <vt:lpstr> </vt:lpstr>
      <vt:lpstr> </vt:lpstr>
      <vt:lpstr> </vt:lpstr>
      <vt:lpstr> </vt:lpstr>
      <vt:lpstr> </vt:lpstr>
      <vt:lpstr> </vt:lpstr>
      <vt:lpstr> </vt:lpstr>
      <vt:lpstr> </vt:lpstr>
      <vt:lpstr> </vt:lpstr>
      <vt:lpstr> </vt:lpstr>
      <vt:lpstr> </vt:lpstr>
      <vt:lpstr> </vt:lpstr>
      <vt:lpstr> </vt:lpstr>
      <vt:lpstr> </vt:lpstr>
      <vt:lpstr> </vt:lpstr>
      <vt:lpstr>Taux d’intérêt bancaire – S2/2024</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KAS</dc:creator>
  <cp:lastModifiedBy>ECC</cp:lastModifiedBy>
  <cp:revision>543</cp:revision>
  <dcterms:created xsi:type="dcterms:W3CDTF">2022-12-30T17:43:28Z</dcterms:created>
  <dcterms:modified xsi:type="dcterms:W3CDTF">2025-01-29T09:29:56Z</dcterms:modified>
</cp:coreProperties>
</file>